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378" r:id="rId4"/>
    <p:sldId id="259" r:id="rId5"/>
    <p:sldId id="261" r:id="rId6"/>
    <p:sldId id="395" r:id="rId7"/>
    <p:sldId id="379" r:id="rId8"/>
    <p:sldId id="380" r:id="rId9"/>
    <p:sldId id="381" r:id="rId10"/>
    <p:sldId id="264" r:id="rId11"/>
    <p:sldId id="382" r:id="rId12"/>
    <p:sldId id="383" r:id="rId13"/>
    <p:sldId id="384" r:id="rId14"/>
    <p:sldId id="266" r:id="rId15"/>
    <p:sldId id="267" r:id="rId16"/>
    <p:sldId id="268" r:id="rId17"/>
    <p:sldId id="269" r:id="rId18"/>
    <p:sldId id="270" r:id="rId19"/>
    <p:sldId id="271" r:id="rId20"/>
    <p:sldId id="377" r:id="rId21"/>
    <p:sldId id="385" r:id="rId22"/>
    <p:sldId id="386" r:id="rId23"/>
    <p:sldId id="387" r:id="rId24"/>
    <p:sldId id="388" r:id="rId25"/>
    <p:sldId id="389" r:id="rId26"/>
    <p:sldId id="390" r:id="rId27"/>
    <p:sldId id="398" r:id="rId28"/>
    <p:sldId id="392" r:id="rId29"/>
    <p:sldId id="391" r:id="rId30"/>
    <p:sldId id="272" r:id="rId31"/>
    <p:sldId id="273" r:id="rId32"/>
    <p:sldId id="274" r:id="rId33"/>
    <p:sldId id="275" r:id="rId34"/>
    <p:sldId id="276" r:id="rId35"/>
    <p:sldId id="277" r:id="rId36"/>
    <p:sldId id="393" r:id="rId37"/>
    <p:sldId id="394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396" r:id="rId48"/>
    <p:sldId id="397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  <p:sldId id="312" r:id="rId73"/>
    <p:sldId id="313" r:id="rId74"/>
    <p:sldId id="31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35" r:id="rId96"/>
    <p:sldId id="336" r:id="rId97"/>
    <p:sldId id="337" r:id="rId98"/>
    <p:sldId id="338" r:id="rId99"/>
    <p:sldId id="339" r:id="rId100"/>
    <p:sldId id="340" r:id="rId101"/>
    <p:sldId id="341" r:id="rId102"/>
    <p:sldId id="342" r:id="rId103"/>
    <p:sldId id="343" r:id="rId104"/>
    <p:sldId id="344" r:id="rId105"/>
    <p:sldId id="345" r:id="rId106"/>
    <p:sldId id="346" r:id="rId107"/>
    <p:sldId id="347" r:id="rId108"/>
    <p:sldId id="348" r:id="rId109"/>
    <p:sldId id="349" r:id="rId110"/>
    <p:sldId id="350" r:id="rId111"/>
    <p:sldId id="351" r:id="rId112"/>
    <p:sldId id="352" r:id="rId113"/>
    <p:sldId id="353" r:id="rId114"/>
    <p:sldId id="354" r:id="rId115"/>
    <p:sldId id="355" r:id="rId116"/>
    <p:sldId id="356" r:id="rId117"/>
    <p:sldId id="357" r:id="rId118"/>
    <p:sldId id="358" r:id="rId119"/>
    <p:sldId id="359" r:id="rId120"/>
    <p:sldId id="360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0" r:id="rId131"/>
    <p:sldId id="371" r:id="rId132"/>
    <p:sldId id="372" r:id="rId133"/>
    <p:sldId id="373" r:id="rId134"/>
    <p:sldId id="374" r:id="rId135"/>
    <p:sldId id="375" r:id="rId136"/>
    <p:sldId id="376" r:id="rId13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8977" y="315976"/>
            <a:ext cx="3378200" cy="421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2068" y="108280"/>
            <a:ext cx="1541843" cy="79552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16415" y="223520"/>
            <a:ext cx="1246753" cy="60222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8977" y="315976"/>
            <a:ext cx="4362450" cy="421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42424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0242" y="893508"/>
            <a:ext cx="7410450" cy="1945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ricks.com/spark/about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jp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18" Type="http://schemas.openxmlformats.org/officeDocument/2006/relationships/image" Target="../media/image20.pn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3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400" y="2877554"/>
            <a:ext cx="7313295" cy="86360"/>
            <a:chOff x="912400" y="2877554"/>
            <a:chExt cx="7313295" cy="86360"/>
          </a:xfrm>
        </p:grpSpPr>
        <p:sp>
          <p:nvSpPr>
            <p:cNvPr id="3" name="object 3"/>
            <p:cNvSpPr/>
            <p:nvPr/>
          </p:nvSpPr>
          <p:spPr>
            <a:xfrm>
              <a:off x="912400" y="2877554"/>
              <a:ext cx="1424305" cy="86360"/>
            </a:xfrm>
            <a:custGeom>
              <a:avLst/>
              <a:gdLst/>
              <a:ahLst/>
              <a:cxnLst/>
              <a:rect l="l" t="t" r="r" b="b"/>
              <a:pathLst>
                <a:path w="1424305" h="86360">
                  <a:moveTo>
                    <a:pt x="1423797" y="0"/>
                  </a:moveTo>
                  <a:lnTo>
                    <a:pt x="0" y="0"/>
                  </a:lnTo>
                  <a:lnTo>
                    <a:pt x="0" y="85799"/>
                  </a:lnTo>
                  <a:lnTo>
                    <a:pt x="1423797" y="85799"/>
                  </a:lnTo>
                  <a:lnTo>
                    <a:pt x="1423797" y="0"/>
                  </a:lnTo>
                  <a:close/>
                </a:path>
              </a:pathLst>
            </a:custGeom>
            <a:solidFill>
              <a:srgbClr val="24A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36203" y="2877554"/>
              <a:ext cx="5889625" cy="86360"/>
            </a:xfrm>
            <a:custGeom>
              <a:avLst/>
              <a:gdLst/>
              <a:ahLst/>
              <a:cxnLst/>
              <a:rect l="l" t="t" r="r" b="b"/>
              <a:pathLst>
                <a:path w="5889625" h="86360">
                  <a:moveTo>
                    <a:pt x="5889307" y="0"/>
                  </a:moveTo>
                  <a:lnTo>
                    <a:pt x="0" y="0"/>
                  </a:lnTo>
                  <a:lnTo>
                    <a:pt x="0" y="85799"/>
                  </a:lnTo>
                  <a:lnTo>
                    <a:pt x="5889307" y="85799"/>
                  </a:lnTo>
                  <a:lnTo>
                    <a:pt x="58893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5443" y="1091031"/>
            <a:ext cx="2066924" cy="1076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4232" y="2305273"/>
            <a:ext cx="2762690" cy="4480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0688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Apache </a:t>
            </a:r>
            <a:r>
              <a:rPr spc="-50" dirty="0"/>
              <a:t>Spark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3648" y="839972"/>
            <a:ext cx="6695528" cy="3642023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47980" algn="l"/>
              </a:tabLst>
            </a:pPr>
            <a:r>
              <a:rPr lang="en-US" sz="1400" dirty="0"/>
              <a:t>Originally developed by </a:t>
            </a:r>
            <a:r>
              <a:rPr lang="en-US" sz="1400" b="1" dirty="0" err="1"/>
              <a:t>Matei</a:t>
            </a:r>
            <a:r>
              <a:rPr lang="en-US" sz="1400" b="1" dirty="0"/>
              <a:t> </a:t>
            </a:r>
            <a:r>
              <a:rPr lang="en-US" sz="1400" b="1" dirty="0" err="1"/>
              <a:t>Zaharia</a:t>
            </a:r>
            <a:r>
              <a:rPr lang="en-US" sz="1400" dirty="0"/>
              <a:t> in 2009 as a research project at University of </a:t>
            </a:r>
            <a:r>
              <a:rPr lang="en-US" sz="1400" dirty="0" err="1"/>
              <a:t>Califirnia</a:t>
            </a:r>
            <a:endParaRPr lang="en-US" sz="1400" dirty="0"/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47980" algn="l"/>
              </a:tabLst>
            </a:pPr>
            <a:r>
              <a:rPr lang="en-US" sz="1400" spc="-10" dirty="0">
                <a:latin typeface="Arial"/>
                <a:cs typeface="Arial"/>
              </a:rPr>
              <a:t>Main Objective: </a:t>
            </a:r>
            <a:r>
              <a:rPr lang="en-US" sz="1400" dirty="0"/>
              <a:t>to address the limitations of Hadoop MapReduce in terms of speed and ease of use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Flexibility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Scala,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Python,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Java,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SQL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R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In-memory</a:t>
            </a:r>
            <a:r>
              <a:rPr lang="en-US" sz="1400" dirty="0">
                <a:latin typeface="Arial"/>
                <a:cs typeface="Arial"/>
              </a:rPr>
              <a:t> computation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Distributed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Parallel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Processing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Batch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Streaming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65" dirty="0">
                <a:latin typeface="Arial"/>
                <a:cs typeface="Arial"/>
              </a:rPr>
              <a:t>Ease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use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Better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Analytics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SQL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queries,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algorithms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70" dirty="0">
                <a:latin typeface="Arial"/>
                <a:cs typeface="Arial"/>
              </a:rPr>
              <a:t>Runs</a:t>
            </a:r>
            <a:r>
              <a:rPr sz="1400" dirty="0">
                <a:latin typeface="Arial"/>
                <a:cs typeface="Arial"/>
              </a:rPr>
              <a:t> on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Standalone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Cluster,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Apache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Hadoop </a:t>
            </a:r>
            <a:r>
              <a:rPr sz="1400" spc="-65" dirty="0">
                <a:latin typeface="Arial"/>
                <a:cs typeface="Arial"/>
              </a:rPr>
              <a:t>YARN,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Apache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Mesos,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Kubernetes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Connects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hundreds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sources</a:t>
            </a:r>
            <a:endParaRPr lang="en-US" sz="1400" spc="-1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lang="en-US" sz="1400" spc="-10" dirty="0">
                <a:latin typeface="Arial"/>
                <a:cs typeface="Arial"/>
              </a:rPr>
              <a:t>Spark Daemon process Master and worker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427" y="223520"/>
            <a:ext cx="8256905" cy="3091815"/>
            <a:chOff x="506427" y="223520"/>
            <a:chExt cx="8256905" cy="30918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872401"/>
              <a:ext cx="7455126" cy="23950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1190" y="867638"/>
              <a:ext cx="7465059" cy="2442845"/>
            </a:xfrm>
            <a:custGeom>
              <a:avLst/>
              <a:gdLst/>
              <a:ahLst/>
              <a:cxnLst/>
              <a:rect l="l" t="t" r="r" b="b"/>
              <a:pathLst>
                <a:path w="7465059" h="2442845">
                  <a:moveTo>
                    <a:pt x="0" y="2442565"/>
                  </a:moveTo>
                  <a:lnTo>
                    <a:pt x="7464653" y="2442565"/>
                  </a:lnTo>
                  <a:lnTo>
                    <a:pt x="7464653" y="0"/>
                  </a:lnTo>
                  <a:lnTo>
                    <a:pt x="0" y="0"/>
                  </a:lnTo>
                  <a:lnTo>
                    <a:pt x="0" y="2442565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56464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Removing</a:t>
            </a:r>
            <a:r>
              <a:rPr spc="-50" dirty="0"/>
              <a:t> </a:t>
            </a:r>
            <a:r>
              <a:rPr dirty="0"/>
              <a:t>Columns</a:t>
            </a:r>
            <a:r>
              <a:rPr spc="-45" dirty="0"/>
              <a:t> </a:t>
            </a:r>
            <a:r>
              <a:rPr dirty="0"/>
              <a:t>from</a:t>
            </a:r>
            <a:r>
              <a:rPr spc="-5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DataFrame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427" y="923023"/>
            <a:ext cx="7527925" cy="2635885"/>
            <a:chOff x="506427" y="923023"/>
            <a:chExt cx="7527925" cy="26358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32548"/>
              <a:ext cx="7499449" cy="257026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1190" y="927785"/>
              <a:ext cx="7509509" cy="2626360"/>
            </a:xfrm>
            <a:custGeom>
              <a:avLst/>
              <a:gdLst/>
              <a:ahLst/>
              <a:cxnLst/>
              <a:rect l="l" t="t" r="r" b="b"/>
              <a:pathLst>
                <a:path w="7509509" h="2626360">
                  <a:moveTo>
                    <a:pt x="0" y="2626296"/>
                  </a:moveTo>
                  <a:lnTo>
                    <a:pt x="7508976" y="2626296"/>
                  </a:lnTo>
                  <a:lnTo>
                    <a:pt x="7508976" y="0"/>
                  </a:lnTo>
                  <a:lnTo>
                    <a:pt x="0" y="0"/>
                  </a:lnTo>
                  <a:lnTo>
                    <a:pt x="0" y="2626296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29779" y="2747201"/>
              <a:ext cx="485775" cy="641985"/>
            </a:xfrm>
            <a:custGeom>
              <a:avLst/>
              <a:gdLst/>
              <a:ahLst/>
              <a:cxnLst/>
              <a:rect l="l" t="t" r="r" b="b"/>
              <a:pathLst>
                <a:path w="485775" h="641985">
                  <a:moveTo>
                    <a:pt x="0" y="641399"/>
                  </a:moveTo>
                  <a:lnTo>
                    <a:pt x="485397" y="641399"/>
                  </a:lnTo>
                  <a:lnTo>
                    <a:pt x="485397" y="0"/>
                  </a:lnTo>
                  <a:lnTo>
                    <a:pt x="0" y="0"/>
                  </a:lnTo>
                  <a:lnTo>
                    <a:pt x="0" y="641399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Arithmetic</a:t>
            </a:r>
            <a:r>
              <a:rPr spc="275" dirty="0"/>
              <a:t> </a:t>
            </a:r>
            <a:r>
              <a:rPr dirty="0"/>
              <a:t>with</a:t>
            </a:r>
            <a:r>
              <a:rPr spc="275" dirty="0"/>
              <a:t> </a:t>
            </a:r>
            <a:r>
              <a:rPr spc="-35" dirty="0"/>
              <a:t>DataFrames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9141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5" dirty="0"/>
              <a:t> </a:t>
            </a:r>
            <a:r>
              <a:rPr spc="105" dirty="0"/>
              <a:t>to</a:t>
            </a:r>
            <a:r>
              <a:rPr spc="5" dirty="0"/>
              <a:t> </a:t>
            </a:r>
            <a:r>
              <a:rPr dirty="0"/>
              <a:t>Filter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10" dirty="0"/>
              <a:t>DataFrame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6427" y="921130"/>
            <a:ext cx="7945120" cy="1909445"/>
            <a:chOff x="506427" y="921130"/>
            <a:chExt cx="7945120" cy="19094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30655"/>
              <a:ext cx="7925699" cy="180828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1190" y="925893"/>
              <a:ext cx="7935595" cy="1899920"/>
            </a:xfrm>
            <a:custGeom>
              <a:avLst/>
              <a:gdLst/>
              <a:ahLst/>
              <a:cxnLst/>
              <a:rect l="l" t="t" r="r" b="b"/>
              <a:pathLst>
                <a:path w="7935595" h="1899920">
                  <a:moveTo>
                    <a:pt x="0" y="1899564"/>
                  </a:moveTo>
                  <a:lnTo>
                    <a:pt x="7935226" y="1899564"/>
                  </a:lnTo>
                  <a:lnTo>
                    <a:pt x="7935226" y="0"/>
                  </a:lnTo>
                  <a:lnTo>
                    <a:pt x="0" y="0"/>
                  </a:lnTo>
                  <a:lnTo>
                    <a:pt x="0" y="1899564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06427" y="2908678"/>
            <a:ext cx="7945120" cy="1922780"/>
            <a:chOff x="506427" y="2908678"/>
            <a:chExt cx="7945120" cy="19227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952" y="2918203"/>
              <a:ext cx="7925699" cy="18884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190" y="2913440"/>
              <a:ext cx="7935595" cy="1913255"/>
            </a:xfrm>
            <a:custGeom>
              <a:avLst/>
              <a:gdLst/>
              <a:ahLst/>
              <a:cxnLst/>
              <a:rect l="l" t="t" r="r" b="b"/>
              <a:pathLst>
                <a:path w="7935595" h="1913254">
                  <a:moveTo>
                    <a:pt x="0" y="1913089"/>
                  </a:moveTo>
                  <a:lnTo>
                    <a:pt x="7935226" y="1913089"/>
                  </a:lnTo>
                  <a:lnTo>
                    <a:pt x="7935226" y="0"/>
                  </a:lnTo>
                  <a:lnTo>
                    <a:pt x="0" y="0"/>
                  </a:lnTo>
                  <a:lnTo>
                    <a:pt x="0" y="1913089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8049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Dropping</a:t>
            </a:r>
            <a:r>
              <a:rPr spc="110" dirty="0"/>
              <a:t> </a:t>
            </a:r>
            <a:r>
              <a:rPr dirty="0"/>
              <a:t>Duplicate</a:t>
            </a:r>
            <a:r>
              <a:rPr spc="110" dirty="0"/>
              <a:t> </a:t>
            </a:r>
            <a:r>
              <a:rPr spc="-80" dirty="0"/>
              <a:t>Rows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6450" y="923027"/>
            <a:ext cx="7277100" cy="3946525"/>
            <a:chOff x="496450" y="923027"/>
            <a:chExt cx="7277100" cy="39465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932552"/>
              <a:ext cx="7257961" cy="39037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1213" y="927789"/>
              <a:ext cx="7267575" cy="3937000"/>
            </a:xfrm>
            <a:custGeom>
              <a:avLst/>
              <a:gdLst/>
              <a:ahLst/>
              <a:cxnLst/>
              <a:rect l="l" t="t" r="r" b="b"/>
              <a:pathLst>
                <a:path w="7267575" h="3937000">
                  <a:moveTo>
                    <a:pt x="0" y="3936974"/>
                  </a:moveTo>
                  <a:lnTo>
                    <a:pt x="7267486" y="3936974"/>
                  </a:lnTo>
                  <a:lnTo>
                    <a:pt x="7267486" y="0"/>
                  </a:lnTo>
                  <a:lnTo>
                    <a:pt x="0" y="0"/>
                  </a:lnTo>
                  <a:lnTo>
                    <a:pt x="0" y="3936974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8049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Dropping</a:t>
            </a:r>
            <a:r>
              <a:rPr spc="110" dirty="0"/>
              <a:t> </a:t>
            </a:r>
            <a:r>
              <a:rPr dirty="0"/>
              <a:t>Duplicate</a:t>
            </a:r>
            <a:r>
              <a:rPr spc="110" dirty="0"/>
              <a:t> </a:t>
            </a:r>
            <a:r>
              <a:rPr spc="-80" dirty="0"/>
              <a:t>Rows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6427" y="923023"/>
            <a:ext cx="6191250" cy="1921510"/>
            <a:chOff x="506427" y="923023"/>
            <a:chExt cx="6191250" cy="19215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32548"/>
              <a:ext cx="6171600" cy="187743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190" y="927785"/>
              <a:ext cx="6181725" cy="1911985"/>
            </a:xfrm>
            <a:custGeom>
              <a:avLst/>
              <a:gdLst/>
              <a:ahLst/>
              <a:cxnLst/>
              <a:rect l="l" t="t" r="r" b="b"/>
              <a:pathLst>
                <a:path w="6181725" h="1911985">
                  <a:moveTo>
                    <a:pt x="0" y="1911921"/>
                  </a:moveTo>
                  <a:lnTo>
                    <a:pt x="6181128" y="1911921"/>
                  </a:lnTo>
                  <a:lnTo>
                    <a:pt x="6181128" y="0"/>
                  </a:lnTo>
                  <a:lnTo>
                    <a:pt x="0" y="0"/>
                  </a:lnTo>
                  <a:lnTo>
                    <a:pt x="0" y="191192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8049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/>
              <a:t>Dropping</a:t>
            </a:r>
            <a:r>
              <a:rPr spc="110" dirty="0"/>
              <a:t> </a:t>
            </a:r>
            <a:r>
              <a:rPr dirty="0"/>
              <a:t>Duplicate</a:t>
            </a:r>
            <a:r>
              <a:rPr spc="110" dirty="0"/>
              <a:t> </a:t>
            </a:r>
            <a:r>
              <a:rPr spc="-80" dirty="0"/>
              <a:t>Rows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6427" y="923027"/>
            <a:ext cx="6403340" cy="3946525"/>
            <a:chOff x="506427" y="923027"/>
            <a:chExt cx="6403340" cy="39465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32552"/>
              <a:ext cx="6384211" cy="39274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190" y="927789"/>
              <a:ext cx="6393815" cy="3937000"/>
            </a:xfrm>
            <a:custGeom>
              <a:avLst/>
              <a:gdLst/>
              <a:ahLst/>
              <a:cxnLst/>
              <a:rect l="l" t="t" r="r" b="b"/>
              <a:pathLst>
                <a:path w="6393815" h="3937000">
                  <a:moveTo>
                    <a:pt x="0" y="3936974"/>
                  </a:moveTo>
                  <a:lnTo>
                    <a:pt x="6393738" y="3936974"/>
                  </a:lnTo>
                  <a:lnTo>
                    <a:pt x="6393738" y="0"/>
                  </a:lnTo>
                  <a:lnTo>
                    <a:pt x="0" y="0"/>
                  </a:lnTo>
                  <a:lnTo>
                    <a:pt x="0" y="3936974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selectExpr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0472" y="923030"/>
            <a:ext cx="7551420" cy="3207385"/>
            <a:chOff x="530472" y="923030"/>
            <a:chExt cx="7551420" cy="32073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32555"/>
              <a:ext cx="7532217" cy="316578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5235" y="927793"/>
              <a:ext cx="7541895" cy="3197860"/>
            </a:xfrm>
            <a:custGeom>
              <a:avLst/>
              <a:gdLst/>
              <a:ahLst/>
              <a:cxnLst/>
              <a:rect l="l" t="t" r="r" b="b"/>
              <a:pathLst>
                <a:path w="7541895" h="3197860">
                  <a:moveTo>
                    <a:pt x="0" y="3197796"/>
                  </a:moveTo>
                  <a:lnTo>
                    <a:pt x="7541755" y="3197796"/>
                  </a:lnTo>
                  <a:lnTo>
                    <a:pt x="7541755" y="0"/>
                  </a:lnTo>
                  <a:lnTo>
                    <a:pt x="0" y="0"/>
                  </a:lnTo>
                  <a:lnTo>
                    <a:pt x="0" y="3197796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Handling</a:t>
            </a:r>
            <a:r>
              <a:rPr spc="150" dirty="0"/>
              <a:t> </a:t>
            </a:r>
            <a:r>
              <a:rPr dirty="0"/>
              <a:t>null</a:t>
            </a:r>
            <a:r>
              <a:rPr spc="150" dirty="0"/>
              <a:t> </a:t>
            </a:r>
            <a:r>
              <a:rPr spc="-80" dirty="0"/>
              <a:t>Values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0472" y="923021"/>
            <a:ext cx="7564120" cy="3328035"/>
            <a:chOff x="530472" y="923021"/>
            <a:chExt cx="7564120" cy="33280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32547"/>
              <a:ext cx="7544800" cy="330857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5235" y="927784"/>
              <a:ext cx="7554595" cy="3318510"/>
            </a:xfrm>
            <a:custGeom>
              <a:avLst/>
              <a:gdLst/>
              <a:ahLst/>
              <a:cxnLst/>
              <a:rect l="l" t="t" r="r" b="b"/>
              <a:pathLst>
                <a:path w="7554595" h="3318510">
                  <a:moveTo>
                    <a:pt x="0" y="3318103"/>
                  </a:moveTo>
                  <a:lnTo>
                    <a:pt x="7554328" y="3318103"/>
                  </a:lnTo>
                  <a:lnTo>
                    <a:pt x="7554328" y="0"/>
                  </a:lnTo>
                  <a:lnTo>
                    <a:pt x="0" y="0"/>
                  </a:lnTo>
                  <a:lnTo>
                    <a:pt x="0" y="3318103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Handling</a:t>
            </a:r>
            <a:r>
              <a:rPr spc="150" dirty="0"/>
              <a:t> </a:t>
            </a:r>
            <a:r>
              <a:rPr dirty="0"/>
              <a:t>null</a:t>
            </a:r>
            <a:r>
              <a:rPr spc="150" dirty="0"/>
              <a:t> </a:t>
            </a:r>
            <a:r>
              <a:rPr spc="-80" dirty="0"/>
              <a:t>Values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0472" y="923035"/>
            <a:ext cx="5683250" cy="3946525"/>
            <a:chOff x="530472" y="923035"/>
            <a:chExt cx="5683250" cy="39465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32560"/>
              <a:ext cx="5663651" cy="168852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5235" y="927798"/>
              <a:ext cx="5673725" cy="1831975"/>
            </a:xfrm>
            <a:custGeom>
              <a:avLst/>
              <a:gdLst/>
              <a:ahLst/>
              <a:cxnLst/>
              <a:rect l="l" t="t" r="r" b="b"/>
              <a:pathLst>
                <a:path w="5673725" h="1831975">
                  <a:moveTo>
                    <a:pt x="0" y="1831721"/>
                  </a:moveTo>
                  <a:lnTo>
                    <a:pt x="5673178" y="1831721"/>
                  </a:lnTo>
                  <a:lnTo>
                    <a:pt x="5673178" y="0"/>
                  </a:lnTo>
                  <a:lnTo>
                    <a:pt x="0" y="0"/>
                  </a:lnTo>
                  <a:lnTo>
                    <a:pt x="0" y="183172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0" y="2811301"/>
              <a:ext cx="5663638" cy="19578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5235" y="2806538"/>
              <a:ext cx="5673725" cy="2058670"/>
            </a:xfrm>
            <a:custGeom>
              <a:avLst/>
              <a:gdLst/>
              <a:ahLst/>
              <a:cxnLst/>
              <a:rect l="l" t="t" r="r" b="b"/>
              <a:pathLst>
                <a:path w="5673725" h="2058670">
                  <a:moveTo>
                    <a:pt x="0" y="2058225"/>
                  </a:moveTo>
                  <a:lnTo>
                    <a:pt x="5673166" y="2058225"/>
                  </a:lnTo>
                  <a:lnTo>
                    <a:pt x="5673166" y="0"/>
                  </a:lnTo>
                  <a:lnTo>
                    <a:pt x="0" y="0"/>
                  </a:lnTo>
                  <a:lnTo>
                    <a:pt x="0" y="2058225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Replacing</a:t>
            </a:r>
            <a:r>
              <a:rPr spc="-120" dirty="0"/>
              <a:t> </a:t>
            </a:r>
            <a:r>
              <a:rPr spc="-90" dirty="0"/>
              <a:t>Values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0472" y="923023"/>
            <a:ext cx="6271260" cy="1872614"/>
            <a:chOff x="530472" y="923023"/>
            <a:chExt cx="6271260" cy="187261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32548"/>
              <a:ext cx="6251699" cy="17953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5235" y="927785"/>
              <a:ext cx="6261735" cy="1863089"/>
            </a:xfrm>
            <a:custGeom>
              <a:avLst/>
              <a:gdLst/>
              <a:ahLst/>
              <a:cxnLst/>
              <a:rect l="l" t="t" r="r" b="b"/>
              <a:pathLst>
                <a:path w="6261734" h="1863089">
                  <a:moveTo>
                    <a:pt x="0" y="1862594"/>
                  </a:moveTo>
                  <a:lnTo>
                    <a:pt x="6261227" y="1862594"/>
                  </a:lnTo>
                  <a:lnTo>
                    <a:pt x="6261227" y="0"/>
                  </a:lnTo>
                  <a:lnTo>
                    <a:pt x="0" y="0"/>
                  </a:lnTo>
                  <a:lnTo>
                    <a:pt x="0" y="1862594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30472" y="2868321"/>
            <a:ext cx="6271260" cy="1882775"/>
            <a:chOff x="530472" y="2868321"/>
            <a:chExt cx="6271260" cy="18827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0" y="2877846"/>
              <a:ext cx="6251699" cy="17990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5235" y="2873084"/>
              <a:ext cx="6261735" cy="1873250"/>
            </a:xfrm>
            <a:custGeom>
              <a:avLst/>
              <a:gdLst/>
              <a:ahLst/>
              <a:cxnLst/>
              <a:rect l="l" t="t" r="r" b="b"/>
              <a:pathLst>
                <a:path w="6261734" h="1873250">
                  <a:moveTo>
                    <a:pt x="0" y="1872830"/>
                  </a:moveTo>
                  <a:lnTo>
                    <a:pt x="6261227" y="1872830"/>
                  </a:lnTo>
                  <a:lnTo>
                    <a:pt x="6261227" y="0"/>
                  </a:lnTo>
                  <a:lnTo>
                    <a:pt x="0" y="0"/>
                  </a:lnTo>
                  <a:lnTo>
                    <a:pt x="0" y="1872830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2E2D-2C26-4E7D-AEE6-356E73E1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7" y="315976"/>
            <a:ext cx="4362450" cy="400110"/>
          </a:xfrm>
        </p:spPr>
        <p:txBody>
          <a:bodyPr/>
          <a:lstStyle/>
          <a:p>
            <a:r>
              <a:rPr lang="en-US" dirty="0"/>
              <a:t>Spark Integration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5CB29F3-0CB5-420F-B0F2-D1E42E997B8C}"/>
              </a:ext>
            </a:extLst>
          </p:cNvPr>
          <p:cNvSpPr txBox="1"/>
          <p:nvPr/>
        </p:nvSpPr>
        <p:spPr>
          <a:xfrm>
            <a:off x="754912" y="914400"/>
            <a:ext cx="6674263" cy="3529171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Supports  data storage like </a:t>
            </a:r>
            <a:r>
              <a:rPr lang="en-US" sz="1400" dirty="0" err="1">
                <a:latin typeface="Arial"/>
                <a:cs typeface="Arial"/>
              </a:rPr>
              <a:t>Hbase</a:t>
            </a:r>
            <a:r>
              <a:rPr lang="en-US" sz="1400" dirty="0">
                <a:latin typeface="Arial"/>
                <a:cs typeface="Arial"/>
              </a:rPr>
              <a:t>, other No SQL like Casandra, MongoDB</a:t>
            </a:r>
          </a:p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RDBMS using ODBC/JDBC</a:t>
            </a:r>
          </a:p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Hadoop HDFS</a:t>
            </a:r>
          </a:p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Amazon S3</a:t>
            </a:r>
          </a:p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Standalone file system </a:t>
            </a:r>
            <a:r>
              <a:rPr lang="en-US" sz="1400" dirty="0" err="1">
                <a:latin typeface="Arial"/>
                <a:cs typeface="Arial"/>
              </a:rPr>
              <a:t>NTFS,Ext</a:t>
            </a:r>
            <a:r>
              <a:rPr lang="en-US" sz="1400" dirty="0">
                <a:latin typeface="Arial"/>
                <a:cs typeface="Arial"/>
              </a:rPr>
              <a:t> etc.</a:t>
            </a: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47980" algn="l"/>
              </a:tabLst>
            </a:pPr>
            <a:endParaRPr lang="en-US"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Is spark is replacement of Hadoop?</a:t>
            </a: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Spark (refer framework) can use all the components of Hadoop (spark got launched in the period of 1 /2 </a:t>
            </a:r>
            <a:r>
              <a:rPr lang="en-US" sz="1400" dirty="0" err="1">
                <a:latin typeface="Arial"/>
                <a:cs typeface="Arial"/>
              </a:rPr>
              <a:t>yrs</a:t>
            </a:r>
            <a:r>
              <a:rPr lang="en-US" sz="1400" dirty="0">
                <a:latin typeface="Arial"/>
                <a:cs typeface="Arial"/>
              </a:rPr>
              <a:t> with 10x speed)</a:t>
            </a: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Its an replacement of MR</a:t>
            </a:r>
          </a:p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8691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DataFrame</a:t>
            </a:r>
            <a:r>
              <a:rPr spc="-175" dirty="0"/>
              <a:t> </a:t>
            </a:r>
            <a:r>
              <a:rPr spc="-10" dirty="0"/>
              <a:t>Aggregations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5192" y="996569"/>
            <a:ext cx="4453890" cy="296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●"/>
              <a:tabLst>
                <a:tab pos="347980" algn="l"/>
              </a:tabLst>
            </a:pPr>
            <a:r>
              <a:rPr sz="1400" dirty="0">
                <a:solidFill>
                  <a:srgbClr val="202429"/>
                </a:solidFill>
                <a:latin typeface="Arial"/>
                <a:cs typeface="Arial"/>
              </a:rPr>
              <a:t>A</a:t>
            </a:r>
            <a:r>
              <a:rPr sz="1400" spc="45" dirty="0">
                <a:solidFill>
                  <a:srgbClr val="2024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02429"/>
                </a:solidFill>
                <a:latin typeface="Arial"/>
                <a:cs typeface="Arial"/>
              </a:rPr>
              <a:t>set</a:t>
            </a:r>
            <a:r>
              <a:rPr sz="1400" spc="50" dirty="0">
                <a:solidFill>
                  <a:srgbClr val="2024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02429"/>
                </a:solidFill>
                <a:latin typeface="Arial"/>
                <a:cs typeface="Arial"/>
              </a:rPr>
              <a:t>of</a:t>
            </a:r>
            <a:r>
              <a:rPr sz="1400" spc="40" dirty="0">
                <a:solidFill>
                  <a:srgbClr val="202429"/>
                </a:solidFill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02429"/>
                </a:solidFill>
                <a:latin typeface="Arial"/>
                <a:cs typeface="Arial"/>
              </a:rPr>
              <a:t>for</a:t>
            </a:r>
            <a:r>
              <a:rPr sz="1400" spc="45" dirty="0">
                <a:solidFill>
                  <a:srgbClr val="2024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02429"/>
                </a:solidFill>
                <a:latin typeface="Arial"/>
                <a:cs typeface="Arial"/>
              </a:rPr>
              <a:t>aggregations</a:t>
            </a:r>
            <a:r>
              <a:rPr sz="1400" spc="50" dirty="0">
                <a:solidFill>
                  <a:srgbClr val="2024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02429"/>
                </a:solidFill>
                <a:latin typeface="Arial"/>
                <a:cs typeface="Arial"/>
              </a:rPr>
              <a:t>on</a:t>
            </a:r>
            <a:r>
              <a:rPr sz="1400" spc="45" dirty="0">
                <a:solidFill>
                  <a:srgbClr val="2024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02429"/>
                </a:solidFill>
                <a:latin typeface="Arial"/>
                <a:cs typeface="Arial"/>
              </a:rPr>
              <a:t>a</a:t>
            </a:r>
            <a:r>
              <a:rPr sz="1400" spc="50" dirty="0">
                <a:solidFill>
                  <a:srgbClr val="202429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02429"/>
                </a:solidFill>
                <a:latin typeface="Arial"/>
                <a:cs typeface="Arial"/>
              </a:rPr>
              <a:t>DataFrame: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000"/>
              </a:spcBef>
              <a:buChar char="○"/>
              <a:tabLst>
                <a:tab pos="805180" algn="l"/>
              </a:tabLst>
            </a:pPr>
            <a:r>
              <a:rPr sz="1400" spc="-25" dirty="0">
                <a:solidFill>
                  <a:srgbClr val="202429"/>
                </a:solidFill>
                <a:latin typeface="Arial"/>
                <a:cs typeface="Arial"/>
              </a:rPr>
              <a:t>agg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000"/>
              </a:spcBef>
              <a:buChar char="○"/>
              <a:tabLst>
                <a:tab pos="805180" algn="l"/>
              </a:tabLst>
            </a:pPr>
            <a:r>
              <a:rPr sz="1400" spc="-25" dirty="0">
                <a:solidFill>
                  <a:srgbClr val="202429"/>
                </a:solidFill>
                <a:latin typeface="Arial"/>
                <a:cs typeface="Arial"/>
              </a:rPr>
              <a:t>avg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000"/>
              </a:spcBef>
              <a:buChar char="○"/>
              <a:tabLst>
                <a:tab pos="805180" algn="l"/>
              </a:tabLst>
            </a:pPr>
            <a:r>
              <a:rPr sz="1400" spc="-10" dirty="0">
                <a:solidFill>
                  <a:srgbClr val="202429"/>
                </a:solidFill>
                <a:latin typeface="Arial"/>
                <a:cs typeface="Arial"/>
              </a:rPr>
              <a:t>count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000"/>
              </a:spcBef>
              <a:buChar char="○"/>
              <a:tabLst>
                <a:tab pos="805180" algn="l"/>
              </a:tabLst>
            </a:pPr>
            <a:r>
              <a:rPr sz="1400" spc="-25" dirty="0">
                <a:solidFill>
                  <a:srgbClr val="202429"/>
                </a:solidFill>
                <a:latin typeface="Arial"/>
                <a:cs typeface="Arial"/>
              </a:rPr>
              <a:t>max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000"/>
              </a:spcBef>
              <a:buChar char="○"/>
              <a:tabLst>
                <a:tab pos="805180" algn="l"/>
              </a:tabLst>
            </a:pPr>
            <a:r>
              <a:rPr sz="1400" spc="-20" dirty="0">
                <a:solidFill>
                  <a:srgbClr val="202429"/>
                </a:solidFill>
                <a:latin typeface="Arial"/>
                <a:cs typeface="Arial"/>
              </a:rPr>
              <a:t>mean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000"/>
              </a:spcBef>
              <a:buChar char="○"/>
              <a:tabLst>
                <a:tab pos="805180" algn="l"/>
              </a:tabLst>
            </a:pPr>
            <a:r>
              <a:rPr sz="1400" spc="-25" dirty="0">
                <a:solidFill>
                  <a:srgbClr val="202429"/>
                </a:solidFill>
                <a:latin typeface="Arial"/>
                <a:cs typeface="Arial"/>
              </a:rPr>
              <a:t>min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000"/>
              </a:spcBef>
              <a:buChar char="○"/>
              <a:tabLst>
                <a:tab pos="805180" algn="l"/>
              </a:tabLst>
            </a:pPr>
            <a:r>
              <a:rPr sz="1400" spc="-10" dirty="0">
                <a:solidFill>
                  <a:srgbClr val="202429"/>
                </a:solidFill>
                <a:latin typeface="Arial"/>
                <a:cs typeface="Arial"/>
              </a:rPr>
              <a:t>pivot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000"/>
              </a:spcBef>
              <a:buChar char="○"/>
              <a:tabLst>
                <a:tab pos="805180" algn="l"/>
              </a:tabLst>
            </a:pPr>
            <a:r>
              <a:rPr sz="1400" spc="-25" dirty="0">
                <a:solidFill>
                  <a:srgbClr val="202429"/>
                </a:solidFill>
                <a:latin typeface="Arial"/>
                <a:cs typeface="Arial"/>
              </a:rPr>
              <a:t>sum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DataFrame</a:t>
            </a:r>
            <a:r>
              <a:rPr spc="-175" dirty="0"/>
              <a:t> </a:t>
            </a:r>
            <a:r>
              <a:rPr spc="-10" dirty="0"/>
              <a:t>Aggregations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0472" y="923024"/>
            <a:ext cx="7520305" cy="3034030"/>
            <a:chOff x="530472" y="923024"/>
            <a:chExt cx="7520305" cy="30340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455" y="932549"/>
              <a:ext cx="7494644" cy="299528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5235" y="927786"/>
              <a:ext cx="7510780" cy="3024505"/>
            </a:xfrm>
            <a:custGeom>
              <a:avLst/>
              <a:gdLst/>
              <a:ahLst/>
              <a:cxnLst/>
              <a:rect l="l" t="t" r="r" b="b"/>
              <a:pathLst>
                <a:path w="7510780" h="3024504">
                  <a:moveTo>
                    <a:pt x="0" y="3024174"/>
                  </a:moveTo>
                  <a:lnTo>
                    <a:pt x="7510627" y="3024174"/>
                  </a:lnTo>
                  <a:lnTo>
                    <a:pt x="7510627" y="0"/>
                  </a:lnTo>
                  <a:lnTo>
                    <a:pt x="0" y="0"/>
                  </a:lnTo>
                  <a:lnTo>
                    <a:pt x="0" y="3024174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DataFrame</a:t>
            </a:r>
            <a:r>
              <a:rPr spc="-175" dirty="0"/>
              <a:t> </a:t>
            </a:r>
            <a:r>
              <a:rPr spc="-10" dirty="0"/>
              <a:t>Aggregations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0472" y="923035"/>
            <a:ext cx="7189470" cy="2809240"/>
            <a:chOff x="530472" y="923035"/>
            <a:chExt cx="7189470" cy="28092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32560"/>
              <a:ext cx="7170227" cy="2723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5235" y="927798"/>
              <a:ext cx="7179945" cy="2799715"/>
            </a:xfrm>
            <a:custGeom>
              <a:avLst/>
              <a:gdLst/>
              <a:ahLst/>
              <a:cxnLst/>
              <a:rect l="l" t="t" r="r" b="b"/>
              <a:pathLst>
                <a:path w="7179945" h="2799715">
                  <a:moveTo>
                    <a:pt x="0" y="2799168"/>
                  </a:moveTo>
                  <a:lnTo>
                    <a:pt x="7179754" y="2799168"/>
                  </a:lnTo>
                  <a:lnTo>
                    <a:pt x="7179754" y="0"/>
                  </a:lnTo>
                  <a:lnTo>
                    <a:pt x="0" y="0"/>
                  </a:lnTo>
                  <a:lnTo>
                    <a:pt x="0" y="2799168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DataFrame</a:t>
            </a:r>
            <a:r>
              <a:rPr spc="-175" dirty="0"/>
              <a:t> </a:t>
            </a:r>
            <a:r>
              <a:rPr spc="-10" dirty="0"/>
              <a:t>Aggregations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0472" y="923023"/>
            <a:ext cx="6868795" cy="2008505"/>
            <a:chOff x="530472" y="923023"/>
            <a:chExt cx="6868795" cy="20085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32548"/>
              <a:ext cx="6849399" cy="19894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5235" y="927785"/>
              <a:ext cx="6859270" cy="1998980"/>
            </a:xfrm>
            <a:custGeom>
              <a:avLst/>
              <a:gdLst/>
              <a:ahLst/>
              <a:cxnLst/>
              <a:rect l="l" t="t" r="r" b="b"/>
              <a:pathLst>
                <a:path w="6859270" h="1998980">
                  <a:moveTo>
                    <a:pt x="0" y="1998980"/>
                  </a:moveTo>
                  <a:lnTo>
                    <a:pt x="6858927" y="1998980"/>
                  </a:lnTo>
                  <a:lnTo>
                    <a:pt x="6858927" y="0"/>
                  </a:lnTo>
                  <a:lnTo>
                    <a:pt x="0" y="0"/>
                  </a:lnTo>
                  <a:lnTo>
                    <a:pt x="0" y="1998980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9452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Ordering</a:t>
            </a:r>
            <a:r>
              <a:rPr spc="90" dirty="0"/>
              <a:t> </a:t>
            </a:r>
            <a:r>
              <a:rPr spc="-10" dirty="0"/>
              <a:t>DataFrame</a:t>
            </a:r>
            <a:r>
              <a:rPr spc="95" dirty="0"/>
              <a:t> </a:t>
            </a:r>
            <a:r>
              <a:rPr spc="-75" dirty="0"/>
              <a:t>Rows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0472" y="923023"/>
            <a:ext cx="6078220" cy="1877060"/>
            <a:chOff x="530472" y="923023"/>
            <a:chExt cx="6078220" cy="18770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32548"/>
              <a:ext cx="6058596" cy="17893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5235" y="927785"/>
              <a:ext cx="6068695" cy="1867535"/>
            </a:xfrm>
            <a:custGeom>
              <a:avLst/>
              <a:gdLst/>
              <a:ahLst/>
              <a:cxnLst/>
              <a:rect l="l" t="t" r="r" b="b"/>
              <a:pathLst>
                <a:path w="6068695" h="1867535">
                  <a:moveTo>
                    <a:pt x="0" y="1866976"/>
                  </a:moveTo>
                  <a:lnTo>
                    <a:pt x="6068123" y="1866976"/>
                  </a:lnTo>
                  <a:lnTo>
                    <a:pt x="6068123" y="0"/>
                  </a:lnTo>
                  <a:lnTo>
                    <a:pt x="0" y="0"/>
                  </a:lnTo>
                  <a:lnTo>
                    <a:pt x="0" y="1866976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30472" y="2910180"/>
            <a:ext cx="6090920" cy="1861185"/>
            <a:chOff x="530472" y="2910180"/>
            <a:chExt cx="6090920" cy="18611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0" y="2919705"/>
              <a:ext cx="6071397" cy="17931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5235" y="2914943"/>
              <a:ext cx="6081395" cy="1851660"/>
            </a:xfrm>
            <a:custGeom>
              <a:avLst/>
              <a:gdLst/>
              <a:ahLst/>
              <a:cxnLst/>
              <a:rect l="l" t="t" r="r" b="b"/>
              <a:pathLst>
                <a:path w="6081395" h="1851660">
                  <a:moveTo>
                    <a:pt x="0" y="1851406"/>
                  </a:moveTo>
                  <a:lnTo>
                    <a:pt x="6080925" y="1851406"/>
                  </a:lnTo>
                  <a:lnTo>
                    <a:pt x="6080925" y="0"/>
                  </a:lnTo>
                  <a:lnTo>
                    <a:pt x="0" y="0"/>
                  </a:lnTo>
                  <a:lnTo>
                    <a:pt x="0" y="1851406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Cache</a:t>
            </a:r>
            <a:r>
              <a:rPr spc="-6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spc="-55" dirty="0"/>
              <a:t>Persist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9573" y="999477"/>
            <a:ext cx="4330700" cy="154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0"/>
              </a:spcBef>
              <a:buChar char="●"/>
              <a:tabLst>
                <a:tab pos="332740" algn="l"/>
              </a:tabLst>
            </a:pPr>
            <a:r>
              <a:rPr sz="1200" spc="-30" dirty="0">
                <a:solidFill>
                  <a:srgbClr val="525A5F"/>
                </a:solidFill>
                <a:latin typeface="Arial"/>
                <a:cs typeface="Arial"/>
              </a:rPr>
              <a:t>Cache()</a:t>
            </a:r>
            <a:r>
              <a:rPr sz="1200" spc="5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25A5F"/>
                </a:solidFill>
                <a:latin typeface="Arial"/>
                <a:cs typeface="Arial"/>
              </a:rPr>
              <a:t>-</a:t>
            </a:r>
            <a:r>
              <a:rPr sz="1200" spc="10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25A5F"/>
                </a:solidFill>
                <a:latin typeface="Arial"/>
                <a:cs typeface="Arial"/>
              </a:rPr>
              <a:t>defaults</a:t>
            </a:r>
            <a:r>
              <a:rPr sz="1200" spc="10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25A5F"/>
                </a:solidFill>
                <a:latin typeface="Arial"/>
                <a:cs typeface="Arial"/>
              </a:rPr>
              <a:t>storage</a:t>
            </a:r>
            <a:r>
              <a:rPr sz="1200" spc="5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25A5F"/>
                </a:solidFill>
                <a:latin typeface="Arial"/>
                <a:cs typeface="Arial"/>
              </a:rPr>
              <a:t>level</a:t>
            </a:r>
            <a:r>
              <a:rPr sz="1200" spc="10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525A5F"/>
                </a:solidFill>
                <a:latin typeface="Arial"/>
                <a:cs typeface="Arial"/>
              </a:rPr>
              <a:t>to</a:t>
            </a:r>
            <a:r>
              <a:rPr sz="1200" spc="10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525A5F"/>
                </a:solidFill>
                <a:latin typeface="Arial"/>
                <a:cs typeface="Arial"/>
              </a:rPr>
              <a:t>MEMORY_ONLY</a:t>
            </a:r>
            <a:endParaRPr sz="12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spcBef>
                <a:spcPts val="1000"/>
              </a:spcBef>
              <a:buChar char="●"/>
              <a:tabLst>
                <a:tab pos="332740" algn="l"/>
              </a:tabLst>
            </a:pPr>
            <a:r>
              <a:rPr sz="1200" spc="-45" dirty="0">
                <a:solidFill>
                  <a:srgbClr val="525A5F"/>
                </a:solidFill>
                <a:latin typeface="Arial"/>
                <a:cs typeface="Arial"/>
              </a:rPr>
              <a:t>Persist()</a:t>
            </a:r>
            <a:r>
              <a:rPr sz="1200" spc="35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25A5F"/>
                </a:solidFill>
                <a:latin typeface="Arial"/>
                <a:cs typeface="Arial"/>
              </a:rPr>
              <a:t>-</a:t>
            </a:r>
            <a:r>
              <a:rPr sz="1200" spc="35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525A5F"/>
                </a:solidFill>
                <a:latin typeface="Arial"/>
                <a:cs typeface="Arial"/>
              </a:rPr>
              <a:t>saves</a:t>
            </a:r>
            <a:r>
              <a:rPr sz="1200" spc="35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25A5F"/>
                </a:solidFill>
                <a:latin typeface="Arial"/>
                <a:cs typeface="Arial"/>
              </a:rPr>
              <a:t>the</a:t>
            </a:r>
            <a:r>
              <a:rPr sz="1200" spc="35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25A5F"/>
                </a:solidFill>
                <a:latin typeface="Arial"/>
                <a:cs typeface="Arial"/>
              </a:rPr>
              <a:t>intermediate</a:t>
            </a:r>
            <a:r>
              <a:rPr sz="1200" spc="35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525A5F"/>
                </a:solidFill>
                <a:latin typeface="Arial"/>
                <a:cs typeface="Arial"/>
              </a:rPr>
              <a:t>results</a:t>
            </a:r>
            <a:r>
              <a:rPr sz="1200" spc="35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25A5F"/>
                </a:solidFill>
                <a:latin typeface="Arial"/>
                <a:cs typeface="Arial"/>
              </a:rPr>
              <a:t>in</a:t>
            </a:r>
            <a:r>
              <a:rPr sz="1200" spc="35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25A5F"/>
                </a:solidFill>
                <a:latin typeface="Arial"/>
                <a:cs typeface="Arial"/>
              </a:rPr>
              <a:t>5</a:t>
            </a:r>
            <a:r>
              <a:rPr sz="1200" spc="35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25A5F"/>
                </a:solidFill>
                <a:latin typeface="Arial"/>
                <a:cs typeface="Arial"/>
              </a:rPr>
              <a:t>storage</a:t>
            </a:r>
            <a:r>
              <a:rPr sz="1200" spc="35" dirty="0">
                <a:solidFill>
                  <a:srgbClr val="525A5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525A5F"/>
                </a:solidFill>
                <a:latin typeface="Arial"/>
                <a:cs typeface="Arial"/>
              </a:rPr>
              <a:t>levels:</a:t>
            </a:r>
            <a:endParaRPr sz="1200">
              <a:latin typeface="Arial"/>
              <a:cs typeface="Arial"/>
            </a:endParaRPr>
          </a:p>
          <a:p>
            <a:pPr marL="789940" lvl="1" indent="-320040">
              <a:lnSpc>
                <a:spcPct val="100000"/>
              </a:lnSpc>
              <a:buChar char="○"/>
              <a:tabLst>
                <a:tab pos="789940" algn="l"/>
              </a:tabLst>
            </a:pPr>
            <a:r>
              <a:rPr sz="1200" spc="-10" dirty="0">
                <a:solidFill>
                  <a:srgbClr val="525A5F"/>
                </a:solidFill>
                <a:latin typeface="Arial"/>
                <a:cs typeface="Arial"/>
              </a:rPr>
              <a:t>MEMORY_ONLY</a:t>
            </a:r>
            <a:endParaRPr sz="1200">
              <a:latin typeface="Arial"/>
              <a:cs typeface="Arial"/>
            </a:endParaRPr>
          </a:p>
          <a:p>
            <a:pPr marL="789940" lvl="1" indent="-320040">
              <a:lnSpc>
                <a:spcPct val="100000"/>
              </a:lnSpc>
              <a:spcBef>
                <a:spcPts val="215"/>
              </a:spcBef>
              <a:buChar char="○"/>
              <a:tabLst>
                <a:tab pos="789940" algn="l"/>
              </a:tabLst>
            </a:pPr>
            <a:r>
              <a:rPr sz="1200" spc="-10" dirty="0">
                <a:solidFill>
                  <a:srgbClr val="525A5F"/>
                </a:solidFill>
                <a:latin typeface="Arial"/>
                <a:cs typeface="Arial"/>
              </a:rPr>
              <a:t>MEMORY_AND_DISK</a:t>
            </a:r>
            <a:endParaRPr sz="1200">
              <a:latin typeface="Arial"/>
              <a:cs typeface="Arial"/>
            </a:endParaRPr>
          </a:p>
          <a:p>
            <a:pPr marL="789940" lvl="1" indent="-320040">
              <a:lnSpc>
                <a:spcPct val="100000"/>
              </a:lnSpc>
              <a:spcBef>
                <a:spcPts val="215"/>
              </a:spcBef>
              <a:buChar char="○"/>
              <a:tabLst>
                <a:tab pos="789940" algn="l"/>
              </a:tabLst>
            </a:pPr>
            <a:r>
              <a:rPr sz="1200" spc="-10" dirty="0">
                <a:solidFill>
                  <a:srgbClr val="525A5F"/>
                </a:solidFill>
                <a:latin typeface="Arial"/>
                <a:cs typeface="Arial"/>
              </a:rPr>
              <a:t>MEMORY_ONLY_SER</a:t>
            </a:r>
            <a:endParaRPr sz="1200">
              <a:latin typeface="Arial"/>
              <a:cs typeface="Arial"/>
            </a:endParaRPr>
          </a:p>
          <a:p>
            <a:pPr marL="789940" lvl="1" indent="-320040">
              <a:lnSpc>
                <a:spcPct val="100000"/>
              </a:lnSpc>
              <a:spcBef>
                <a:spcPts val="215"/>
              </a:spcBef>
              <a:buChar char="○"/>
              <a:tabLst>
                <a:tab pos="789940" algn="l"/>
              </a:tabLst>
            </a:pPr>
            <a:r>
              <a:rPr sz="1200" spc="-10" dirty="0">
                <a:solidFill>
                  <a:srgbClr val="525A5F"/>
                </a:solidFill>
                <a:latin typeface="Arial"/>
                <a:cs typeface="Arial"/>
              </a:rPr>
              <a:t>MEMORY_AND_DISK_SER</a:t>
            </a:r>
            <a:endParaRPr sz="1200">
              <a:latin typeface="Arial"/>
              <a:cs typeface="Arial"/>
            </a:endParaRPr>
          </a:p>
          <a:p>
            <a:pPr marL="789940" lvl="1" indent="-320040">
              <a:lnSpc>
                <a:spcPct val="100000"/>
              </a:lnSpc>
              <a:spcBef>
                <a:spcPts val="215"/>
              </a:spcBef>
              <a:buChar char="○"/>
              <a:tabLst>
                <a:tab pos="789940" algn="l"/>
              </a:tabLst>
            </a:pPr>
            <a:r>
              <a:rPr sz="1200" spc="-10" dirty="0">
                <a:solidFill>
                  <a:srgbClr val="525A5F"/>
                </a:solidFill>
                <a:latin typeface="Arial"/>
                <a:cs typeface="Arial"/>
              </a:rPr>
              <a:t>DISK_ONLY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Cache</a:t>
            </a:r>
            <a:r>
              <a:rPr spc="-6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spc="-55" dirty="0"/>
              <a:t>Persist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0472" y="923029"/>
            <a:ext cx="6106795" cy="3122930"/>
            <a:chOff x="530472" y="923029"/>
            <a:chExt cx="6106795" cy="31229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32554"/>
              <a:ext cx="6087399" cy="31033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5235" y="927792"/>
              <a:ext cx="6097270" cy="3113405"/>
            </a:xfrm>
            <a:custGeom>
              <a:avLst/>
              <a:gdLst/>
              <a:ahLst/>
              <a:cxnLst/>
              <a:rect l="l" t="t" r="r" b="b"/>
              <a:pathLst>
                <a:path w="6097270" h="3113404">
                  <a:moveTo>
                    <a:pt x="0" y="3112897"/>
                  </a:moveTo>
                  <a:lnTo>
                    <a:pt x="6096927" y="3112897"/>
                  </a:lnTo>
                  <a:lnTo>
                    <a:pt x="6096927" y="0"/>
                  </a:lnTo>
                  <a:lnTo>
                    <a:pt x="0" y="0"/>
                  </a:lnTo>
                  <a:lnTo>
                    <a:pt x="0" y="311289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Cache</a:t>
            </a:r>
            <a:r>
              <a:rPr spc="-6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spc="-55" dirty="0"/>
              <a:t>Persist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0472" y="923028"/>
            <a:ext cx="6086475" cy="3479800"/>
            <a:chOff x="530472" y="923028"/>
            <a:chExt cx="6086475" cy="34798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32553"/>
              <a:ext cx="6067346" cy="336199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5235" y="927790"/>
              <a:ext cx="6076950" cy="3470275"/>
            </a:xfrm>
            <a:custGeom>
              <a:avLst/>
              <a:gdLst/>
              <a:ahLst/>
              <a:cxnLst/>
              <a:rect l="l" t="t" r="r" b="b"/>
              <a:pathLst>
                <a:path w="6076950" h="3470275">
                  <a:moveTo>
                    <a:pt x="0" y="3470021"/>
                  </a:moveTo>
                  <a:lnTo>
                    <a:pt x="6076873" y="3470021"/>
                  </a:lnTo>
                  <a:lnTo>
                    <a:pt x="6076873" y="0"/>
                  </a:lnTo>
                  <a:lnTo>
                    <a:pt x="0" y="0"/>
                  </a:lnTo>
                  <a:lnTo>
                    <a:pt x="0" y="347002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Coalesce</a:t>
            </a:r>
            <a:r>
              <a:rPr spc="-6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spc="-10" dirty="0"/>
              <a:t>Repartition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1331" y="1502384"/>
            <a:ext cx="7281545" cy="2138680"/>
            <a:chOff x="931331" y="1502384"/>
            <a:chExt cx="7281545" cy="21386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331" y="1502384"/>
              <a:ext cx="7281326" cy="21386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31329" y="1873237"/>
              <a:ext cx="7281545" cy="1767839"/>
            </a:xfrm>
            <a:custGeom>
              <a:avLst/>
              <a:gdLst/>
              <a:ahLst/>
              <a:cxnLst/>
              <a:rect l="l" t="t" r="r" b="b"/>
              <a:pathLst>
                <a:path w="7281545" h="1767839">
                  <a:moveTo>
                    <a:pt x="7281329" y="0"/>
                  </a:moveTo>
                  <a:lnTo>
                    <a:pt x="4526800" y="0"/>
                  </a:lnTo>
                  <a:lnTo>
                    <a:pt x="747979" y="0"/>
                  </a:lnTo>
                  <a:lnTo>
                    <a:pt x="0" y="0"/>
                  </a:lnTo>
                  <a:lnTo>
                    <a:pt x="0" y="731532"/>
                  </a:lnTo>
                  <a:lnTo>
                    <a:pt x="0" y="1249680"/>
                  </a:lnTo>
                  <a:lnTo>
                    <a:pt x="0" y="1767827"/>
                  </a:lnTo>
                  <a:lnTo>
                    <a:pt x="747979" y="1767827"/>
                  </a:lnTo>
                  <a:lnTo>
                    <a:pt x="4526800" y="1767827"/>
                  </a:lnTo>
                  <a:lnTo>
                    <a:pt x="7281329" y="1767827"/>
                  </a:lnTo>
                  <a:lnTo>
                    <a:pt x="7281329" y="1249680"/>
                  </a:lnTo>
                  <a:lnTo>
                    <a:pt x="7281329" y="731532"/>
                  </a:lnTo>
                  <a:lnTo>
                    <a:pt x="72813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26569" y="1497622"/>
          <a:ext cx="7281545" cy="2137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8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4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SNo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9525">
                      <a:solidFill>
                        <a:srgbClr val="202020"/>
                      </a:solidFill>
                      <a:prstDash val="solid"/>
                    </a:lnL>
                    <a:lnT w="9525">
                      <a:solidFill>
                        <a:srgbClr val="202020"/>
                      </a:solidFill>
                      <a:prstDash val="solid"/>
                    </a:lnT>
                    <a:solidFill>
                      <a:srgbClr val="039E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Coalesce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T w="9525">
                      <a:solidFill>
                        <a:srgbClr val="202020"/>
                      </a:solidFill>
                      <a:prstDash val="solid"/>
                    </a:lnT>
                    <a:solidFill>
                      <a:srgbClr val="039ED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Repartition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solidFill>
                      <a:srgbClr val="039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25" dirty="0">
                          <a:latin typeface="Arial"/>
                          <a:cs typeface="Arial"/>
                        </a:rPr>
                        <a:t>Reduces</a:t>
                      </a:r>
                      <a:r>
                        <a:rPr sz="14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4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4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partitions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236854" indent="-6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used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6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4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either</a:t>
                      </a:r>
                      <a:r>
                        <a:rPr sz="14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increase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4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decrease</a:t>
                      </a:r>
                      <a:r>
                        <a:rPr sz="14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4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4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partitions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5842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65" dirty="0">
                          <a:latin typeface="Arial"/>
                          <a:cs typeface="Arial"/>
                        </a:rPr>
                        <a:t>Uses</a:t>
                      </a:r>
                      <a:r>
                        <a:rPr sz="14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existing</a:t>
                      </a:r>
                      <a:r>
                        <a:rPr sz="14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partitions</a:t>
                      </a:r>
                      <a:r>
                        <a:rPr sz="14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6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4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minimize</a:t>
                      </a:r>
                      <a:r>
                        <a:rPr sz="14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amount</a:t>
                      </a:r>
                      <a:r>
                        <a:rPr sz="14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4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4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shuffling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53721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Creates</a:t>
                      </a:r>
                      <a:r>
                        <a:rPr sz="14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4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partitions</a:t>
                      </a:r>
                      <a:r>
                        <a:rPr sz="14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performs</a:t>
                      </a:r>
                      <a:r>
                        <a:rPr sz="14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full</a:t>
                      </a:r>
                      <a:r>
                        <a:rPr sz="14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shuffling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40" dirty="0">
                          <a:latin typeface="Arial"/>
                          <a:cs typeface="Arial"/>
                        </a:rPr>
                        <a:t>Results</a:t>
                      </a:r>
                      <a:r>
                        <a:rPr sz="14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partitions</a:t>
                      </a:r>
                      <a:r>
                        <a:rPr sz="14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having</a:t>
                      </a:r>
                      <a:r>
                        <a:rPr sz="14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different</a:t>
                      </a:r>
                      <a:r>
                        <a:rPr sz="14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sizes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76835" indent="-6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40" dirty="0">
                          <a:latin typeface="Arial"/>
                          <a:cs typeface="Arial"/>
                        </a:rPr>
                        <a:t>Results</a:t>
                      </a:r>
                      <a:r>
                        <a:rPr sz="14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4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partitions</a:t>
                      </a:r>
                      <a:r>
                        <a:rPr sz="14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having</a:t>
                      </a:r>
                      <a:r>
                        <a:rPr sz="14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same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size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data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926584" y="1873237"/>
            <a:ext cx="7291070" cy="0"/>
          </a:xfrm>
          <a:custGeom>
            <a:avLst/>
            <a:gdLst/>
            <a:ahLst/>
            <a:cxnLst/>
            <a:rect l="l" t="t" r="r" b="b"/>
            <a:pathLst>
              <a:path w="7291070">
                <a:moveTo>
                  <a:pt x="0" y="0"/>
                </a:moveTo>
                <a:lnTo>
                  <a:pt x="7290823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Coalesce</a:t>
            </a:r>
            <a:r>
              <a:rPr spc="-65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spc="-10" dirty="0"/>
              <a:t>Repartition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0472" y="923025"/>
            <a:ext cx="6534150" cy="3316604"/>
            <a:chOff x="530472" y="923025"/>
            <a:chExt cx="6534150" cy="331660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32553"/>
              <a:ext cx="6514500" cy="3237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5235" y="927788"/>
              <a:ext cx="6524625" cy="3307079"/>
            </a:xfrm>
            <a:custGeom>
              <a:avLst/>
              <a:gdLst/>
              <a:ahLst/>
              <a:cxnLst/>
              <a:rect l="l" t="t" r="r" b="b"/>
              <a:pathLst>
                <a:path w="6524625" h="3307079">
                  <a:moveTo>
                    <a:pt x="0" y="3306584"/>
                  </a:moveTo>
                  <a:lnTo>
                    <a:pt x="6524028" y="3306584"/>
                  </a:lnTo>
                  <a:lnTo>
                    <a:pt x="6524028" y="0"/>
                  </a:lnTo>
                  <a:lnTo>
                    <a:pt x="0" y="0"/>
                  </a:lnTo>
                  <a:lnTo>
                    <a:pt x="0" y="3306584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0688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Apache </a:t>
            </a:r>
            <a:r>
              <a:rPr spc="-50" dirty="0"/>
              <a:t>Spark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895350"/>
            <a:ext cx="6667175" cy="3731791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lang="en-US" sz="1400" b="1" spc="-10" dirty="0">
                <a:latin typeface="Arial"/>
                <a:cs typeface="Arial"/>
              </a:rPr>
              <a:t>Deployment Modes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r>
              <a:rPr lang="en-US" sz="1400" spc="-10" dirty="0">
                <a:latin typeface="Arial"/>
                <a:cs typeface="Arial"/>
              </a:rPr>
              <a:t>	Standalone – maybe10 Linux systems are installed only with spark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r>
              <a:rPr lang="en-US" sz="1400" spc="-10" dirty="0">
                <a:latin typeface="Arial"/>
                <a:cs typeface="Arial"/>
              </a:rPr>
              <a:t>       YARN – Hadoop installed with Spark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r>
              <a:rPr lang="en-US" sz="1400" spc="-10" dirty="0">
                <a:latin typeface="Arial"/>
                <a:cs typeface="Arial"/>
              </a:rPr>
              <a:t>	Mesos – Less used cluster manager supports spark to run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endParaRPr lang="en-US" sz="1400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r>
              <a:rPr lang="en-US" sz="1400" spc="-10" dirty="0">
                <a:latin typeface="Arial"/>
                <a:cs typeface="Arial"/>
              </a:rPr>
              <a:t>REPL– Read Evaluate Print Loop Also called Spark CLI (spark shell can be used to test the coding) 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r>
              <a:rPr lang="en-US" sz="1400" spc="-10" dirty="0">
                <a:latin typeface="Arial"/>
                <a:cs typeface="Arial"/>
              </a:rPr>
              <a:t>Two shells are available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r>
              <a:rPr lang="en-US" sz="1400" spc="-10" dirty="0">
                <a:latin typeface="Arial"/>
                <a:cs typeface="Arial"/>
              </a:rPr>
              <a:t>	Spark shell – </a:t>
            </a:r>
            <a:r>
              <a:rPr lang="en-US" sz="1400" spc="-10" dirty="0" err="1">
                <a:latin typeface="Arial"/>
                <a:cs typeface="Arial"/>
              </a:rPr>
              <a:t>scala</a:t>
            </a:r>
            <a:r>
              <a:rPr lang="en-US" sz="1400" spc="-10" dirty="0">
                <a:latin typeface="Arial"/>
                <a:cs typeface="Arial"/>
              </a:rPr>
              <a:t> code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r>
              <a:rPr lang="en-US" sz="1400" spc="-10" dirty="0">
                <a:latin typeface="Arial"/>
                <a:cs typeface="Arial"/>
              </a:rPr>
              <a:t>	</a:t>
            </a:r>
            <a:r>
              <a:rPr lang="en-US" sz="1400" spc="-10" dirty="0" err="1">
                <a:latin typeface="Arial"/>
                <a:cs typeface="Arial"/>
              </a:rPr>
              <a:t>Pyspark</a:t>
            </a:r>
            <a:r>
              <a:rPr lang="en-US" sz="1400" spc="-10" dirty="0">
                <a:latin typeface="Arial"/>
                <a:cs typeface="Arial"/>
              </a:rPr>
              <a:t> –Python code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endParaRPr lang="en-US" sz="1400" spc="-1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71528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DataFrameWriter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977" y="4179286"/>
            <a:ext cx="67697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Arial"/>
                <a:cs typeface="Arial"/>
              </a:rPr>
              <a:t>%fs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executes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list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command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(“ls”)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displays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mentioned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folder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0472" y="923028"/>
            <a:ext cx="7522845" cy="1163955"/>
            <a:chOff x="530472" y="923028"/>
            <a:chExt cx="7522845" cy="11639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32553"/>
              <a:ext cx="7503297" cy="11184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5235" y="927790"/>
              <a:ext cx="7513320" cy="1154430"/>
            </a:xfrm>
            <a:custGeom>
              <a:avLst/>
              <a:gdLst/>
              <a:ahLst/>
              <a:cxnLst/>
              <a:rect l="l" t="t" r="r" b="b"/>
              <a:pathLst>
                <a:path w="7513320" h="1154430">
                  <a:moveTo>
                    <a:pt x="0" y="1153904"/>
                  </a:moveTo>
                  <a:lnTo>
                    <a:pt x="7512824" y="1153904"/>
                  </a:lnTo>
                  <a:lnTo>
                    <a:pt x="7512824" y="0"/>
                  </a:lnTo>
                  <a:lnTo>
                    <a:pt x="0" y="0"/>
                  </a:lnTo>
                  <a:lnTo>
                    <a:pt x="0" y="1153904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30472" y="2190267"/>
            <a:ext cx="7522845" cy="1609725"/>
            <a:chOff x="530472" y="2190267"/>
            <a:chExt cx="7522845" cy="16097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00" y="2199792"/>
              <a:ext cx="7503297" cy="15640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5235" y="2195029"/>
              <a:ext cx="7513320" cy="1600200"/>
            </a:xfrm>
            <a:custGeom>
              <a:avLst/>
              <a:gdLst/>
              <a:ahLst/>
              <a:cxnLst/>
              <a:rect l="l" t="t" r="r" b="b"/>
              <a:pathLst>
                <a:path w="7513320" h="1600200">
                  <a:moveTo>
                    <a:pt x="0" y="1599679"/>
                  </a:moveTo>
                  <a:lnTo>
                    <a:pt x="7512824" y="1599679"/>
                  </a:lnTo>
                  <a:lnTo>
                    <a:pt x="7512824" y="0"/>
                  </a:lnTo>
                  <a:lnTo>
                    <a:pt x="0" y="0"/>
                  </a:lnTo>
                  <a:lnTo>
                    <a:pt x="0" y="1599679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DataFrameWriter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0472" y="939498"/>
            <a:ext cx="7526020" cy="2940685"/>
            <a:chOff x="530472" y="939498"/>
            <a:chExt cx="7526020" cy="29406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0" y="949020"/>
              <a:ext cx="7506472" cy="28862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5235" y="944261"/>
              <a:ext cx="7516495" cy="2931160"/>
            </a:xfrm>
            <a:custGeom>
              <a:avLst/>
              <a:gdLst/>
              <a:ahLst/>
              <a:cxnLst/>
              <a:rect l="l" t="t" r="r" b="b"/>
              <a:pathLst>
                <a:path w="7516495" h="2931160">
                  <a:moveTo>
                    <a:pt x="0" y="2930652"/>
                  </a:moveTo>
                  <a:lnTo>
                    <a:pt x="7515999" y="2930652"/>
                  </a:lnTo>
                  <a:lnTo>
                    <a:pt x="7515999" y="0"/>
                  </a:lnTo>
                  <a:lnTo>
                    <a:pt x="0" y="0"/>
                  </a:lnTo>
                  <a:lnTo>
                    <a:pt x="0" y="2930652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8281" y="168154"/>
            <a:ext cx="898400" cy="477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087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Class</a:t>
            </a:r>
            <a:r>
              <a:rPr spc="-80" dirty="0"/>
              <a:t> </a:t>
            </a:r>
            <a:r>
              <a:rPr spc="-55" dirty="0"/>
              <a:t>Exercise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0242" y="681837"/>
            <a:ext cx="7115809" cy="311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24242"/>
                </a:solidFill>
                <a:latin typeface="Calibri"/>
                <a:cs typeface="Calibri"/>
              </a:rPr>
              <a:t>Class</a:t>
            </a:r>
            <a:r>
              <a:rPr sz="1100" spc="-3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24242"/>
                </a:solidFill>
                <a:latin typeface="Calibri"/>
                <a:cs typeface="Calibri"/>
              </a:rPr>
              <a:t>Exercise</a:t>
            </a:r>
            <a:endParaRPr sz="1100">
              <a:latin typeface="Calibri"/>
              <a:cs typeface="Calibri"/>
            </a:endParaRPr>
          </a:p>
          <a:p>
            <a:pPr marL="347980" indent="-335280">
              <a:lnSpc>
                <a:spcPct val="100000"/>
              </a:lnSpc>
              <a:spcBef>
                <a:spcPts val="1185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Upload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0" dirty="0">
                <a:latin typeface="Arial"/>
                <a:cs typeface="Arial"/>
              </a:rPr>
              <a:t>CSV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DBFS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(“/FileStore/tables/credit.csv”)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Create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DataFrame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reading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0" dirty="0">
                <a:latin typeface="Arial"/>
                <a:cs typeface="Arial"/>
              </a:rPr>
              <a:t>CSV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spark.read.format(“csv”)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Apply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spc="-70" dirty="0">
                <a:latin typeface="Arial"/>
                <a:cs typeface="Arial"/>
              </a:rPr>
              <a:t>DSL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perform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below: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Select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columns,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select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only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few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columns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spc="-25" dirty="0">
                <a:latin typeface="Arial"/>
                <a:cs typeface="Arial"/>
              </a:rPr>
              <a:t>Rename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drop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existing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columns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Change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type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float</a:t>
            </a:r>
            <a:r>
              <a:rPr sz="1400" spc="60" dirty="0">
                <a:latin typeface="Arial"/>
                <a:cs typeface="Arial"/>
              </a:rPr>
              <a:t> to </a:t>
            </a:r>
            <a:r>
              <a:rPr sz="1400" spc="-10" dirty="0">
                <a:latin typeface="Arial"/>
                <a:cs typeface="Arial"/>
              </a:rPr>
              <a:t>double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spc="-10" dirty="0">
                <a:latin typeface="Arial"/>
                <a:cs typeface="Arial"/>
              </a:rPr>
              <a:t>Replace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values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Apply</a:t>
            </a:r>
            <a:r>
              <a:rPr sz="1400" spc="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agg</a:t>
            </a:r>
            <a:r>
              <a:rPr sz="1400" spc="1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functions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Write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result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DataFrame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DBFS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(“/FileStore/tables/result/”)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2068" y="108280"/>
            <a:ext cx="1541843" cy="7955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2400" y="2877554"/>
            <a:ext cx="7313295" cy="86360"/>
            <a:chOff x="912400" y="2877554"/>
            <a:chExt cx="7313295" cy="86360"/>
          </a:xfrm>
        </p:grpSpPr>
        <p:sp>
          <p:nvSpPr>
            <p:cNvPr id="4" name="object 4"/>
            <p:cNvSpPr/>
            <p:nvPr/>
          </p:nvSpPr>
          <p:spPr>
            <a:xfrm>
              <a:off x="912400" y="2877554"/>
              <a:ext cx="1424305" cy="86360"/>
            </a:xfrm>
            <a:custGeom>
              <a:avLst/>
              <a:gdLst/>
              <a:ahLst/>
              <a:cxnLst/>
              <a:rect l="l" t="t" r="r" b="b"/>
              <a:pathLst>
                <a:path w="1424305" h="86360">
                  <a:moveTo>
                    <a:pt x="1423797" y="0"/>
                  </a:moveTo>
                  <a:lnTo>
                    <a:pt x="0" y="0"/>
                  </a:lnTo>
                  <a:lnTo>
                    <a:pt x="0" y="85799"/>
                  </a:lnTo>
                  <a:lnTo>
                    <a:pt x="1423797" y="85799"/>
                  </a:lnTo>
                  <a:lnTo>
                    <a:pt x="1423797" y="0"/>
                  </a:lnTo>
                  <a:close/>
                </a:path>
              </a:pathLst>
            </a:custGeom>
            <a:solidFill>
              <a:srgbClr val="24A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36203" y="2877554"/>
              <a:ext cx="5889625" cy="86360"/>
            </a:xfrm>
            <a:custGeom>
              <a:avLst/>
              <a:gdLst/>
              <a:ahLst/>
              <a:cxnLst/>
              <a:rect l="l" t="t" r="r" b="b"/>
              <a:pathLst>
                <a:path w="5889625" h="86360">
                  <a:moveTo>
                    <a:pt x="5889307" y="0"/>
                  </a:moveTo>
                  <a:lnTo>
                    <a:pt x="0" y="0"/>
                  </a:lnTo>
                  <a:lnTo>
                    <a:pt x="0" y="85799"/>
                  </a:lnTo>
                  <a:lnTo>
                    <a:pt x="5889307" y="85799"/>
                  </a:lnTo>
                  <a:lnTo>
                    <a:pt x="58893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83508" y="2202789"/>
            <a:ext cx="2177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000000"/>
                </a:solidFill>
                <a:latin typeface="Arial"/>
                <a:cs typeface="Arial"/>
              </a:rPr>
              <a:t>Spark</a:t>
            </a:r>
            <a:r>
              <a:rPr sz="3600" b="1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1" spc="-175" dirty="0">
                <a:solidFill>
                  <a:srgbClr val="000000"/>
                </a:solidFill>
                <a:latin typeface="Arial"/>
                <a:cs typeface="Arial"/>
              </a:rPr>
              <a:t>SQL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919" y="1007058"/>
            <a:ext cx="4453890" cy="25857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7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What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Spark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SQL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Creating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Temp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View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Tables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DataFrames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Querying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Temp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Views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Apply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Aggregations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using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SQL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Queries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Ordering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Records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using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SQLs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spc="-45" dirty="0">
                <a:latin typeface="Arial"/>
                <a:cs typeface="Arial"/>
              </a:rPr>
              <a:t>SQL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Joins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Writing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results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to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DBFS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spc="-60" dirty="0">
                <a:latin typeface="Arial"/>
                <a:cs typeface="Arial"/>
              </a:rPr>
              <a:t>Class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Exercise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Table</a:t>
            </a:r>
            <a:r>
              <a:rPr spc="-70" dirty="0"/>
              <a:t> </a:t>
            </a:r>
            <a:r>
              <a:rPr spc="65" dirty="0"/>
              <a:t>of</a:t>
            </a:r>
            <a:r>
              <a:rPr spc="-70" dirty="0"/>
              <a:t> </a:t>
            </a:r>
            <a:r>
              <a:rPr spc="-10" dirty="0"/>
              <a:t>Content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15671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Spark</a:t>
            </a:r>
            <a:r>
              <a:rPr spc="-140" dirty="0"/>
              <a:t> </a:t>
            </a:r>
            <a:r>
              <a:rPr spc="-75" dirty="0"/>
              <a:t>SQL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pc="-25" dirty="0"/>
              <a:t>Spark</a:t>
            </a:r>
            <a:r>
              <a:rPr spc="5" dirty="0"/>
              <a:t> </a:t>
            </a:r>
            <a:r>
              <a:rPr spc="-40" dirty="0"/>
              <a:t>SQL</a:t>
            </a:r>
            <a:r>
              <a:rPr spc="10" dirty="0"/>
              <a:t> </a:t>
            </a:r>
            <a:r>
              <a:rPr dirty="0"/>
              <a:t>is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25" dirty="0">
                <a:hlinkClick r:id="rId2"/>
              </a:rPr>
              <a:t>Spark</a:t>
            </a:r>
            <a:r>
              <a:rPr spc="5" dirty="0"/>
              <a:t> </a:t>
            </a:r>
            <a:r>
              <a:rPr dirty="0"/>
              <a:t>module</a:t>
            </a:r>
            <a:r>
              <a:rPr spc="5" dirty="0"/>
              <a:t> </a:t>
            </a:r>
            <a:r>
              <a:rPr dirty="0"/>
              <a:t>for</a:t>
            </a:r>
            <a:r>
              <a:rPr spc="10" dirty="0"/>
              <a:t> </a:t>
            </a:r>
            <a:r>
              <a:rPr dirty="0"/>
              <a:t>structured</a:t>
            </a:r>
            <a:r>
              <a:rPr spc="5" dirty="0"/>
              <a:t> </a:t>
            </a:r>
            <a:r>
              <a:rPr dirty="0"/>
              <a:t>data</a:t>
            </a:r>
            <a:r>
              <a:rPr spc="10" dirty="0"/>
              <a:t> </a:t>
            </a:r>
            <a:r>
              <a:rPr spc="-10" dirty="0"/>
              <a:t>processing</a:t>
            </a: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pc="-20" dirty="0"/>
              <a:t>Provides</a:t>
            </a:r>
            <a:r>
              <a:rPr spc="-70" dirty="0"/>
              <a:t> </a:t>
            </a:r>
            <a:r>
              <a:rPr sz="1300" dirty="0">
                <a:solidFill>
                  <a:srgbClr val="323232"/>
                </a:solidFill>
              </a:rPr>
              <a:t>powerful</a:t>
            </a:r>
            <a:r>
              <a:rPr sz="1300" spc="-35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integration</a:t>
            </a:r>
            <a:r>
              <a:rPr sz="1300" spc="-35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with</a:t>
            </a:r>
            <a:r>
              <a:rPr sz="1300" spc="-35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the</a:t>
            </a:r>
            <a:r>
              <a:rPr sz="1300" spc="-35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rest</a:t>
            </a:r>
            <a:r>
              <a:rPr sz="1300" spc="-35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of</a:t>
            </a:r>
            <a:r>
              <a:rPr sz="1300" spc="-40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the</a:t>
            </a:r>
            <a:r>
              <a:rPr sz="1300" spc="-35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Spark</a:t>
            </a:r>
            <a:r>
              <a:rPr sz="1300" spc="-35" dirty="0">
                <a:solidFill>
                  <a:srgbClr val="323232"/>
                </a:solidFill>
              </a:rPr>
              <a:t> </a:t>
            </a:r>
            <a:r>
              <a:rPr sz="1300" spc="-10" dirty="0">
                <a:solidFill>
                  <a:srgbClr val="323232"/>
                </a:solidFill>
              </a:rPr>
              <a:t>ecosystem</a:t>
            </a:r>
            <a:endParaRPr sz="1300"/>
          </a:p>
          <a:p>
            <a:pPr marL="347980" indent="-335280">
              <a:lnSpc>
                <a:spcPct val="100000"/>
              </a:lnSpc>
              <a:spcBef>
                <a:spcPts val="940"/>
              </a:spcBef>
              <a:buClr>
                <a:srgbClr val="000000"/>
              </a:buClr>
              <a:buSzPct val="107692"/>
              <a:buChar char="●"/>
              <a:tabLst>
                <a:tab pos="347980" algn="l"/>
              </a:tabLst>
            </a:pPr>
            <a:r>
              <a:rPr sz="1300" dirty="0">
                <a:solidFill>
                  <a:srgbClr val="323232"/>
                </a:solidFill>
              </a:rPr>
              <a:t>Spark</a:t>
            </a:r>
            <a:r>
              <a:rPr sz="1300" spc="-50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SQL</a:t>
            </a:r>
            <a:r>
              <a:rPr sz="1300" spc="-80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brings</a:t>
            </a:r>
            <a:r>
              <a:rPr sz="1300" spc="-35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native</a:t>
            </a:r>
            <a:r>
              <a:rPr sz="1300" spc="-35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support</a:t>
            </a:r>
            <a:r>
              <a:rPr sz="1300" spc="-40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for</a:t>
            </a:r>
            <a:r>
              <a:rPr sz="1300" spc="-35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SQL</a:t>
            </a:r>
            <a:r>
              <a:rPr sz="1300" spc="-80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to</a:t>
            </a:r>
            <a:r>
              <a:rPr sz="1300" spc="-35" dirty="0">
                <a:solidFill>
                  <a:srgbClr val="323232"/>
                </a:solidFill>
              </a:rPr>
              <a:t> </a:t>
            </a:r>
            <a:r>
              <a:rPr sz="1300" spc="-20" dirty="0">
                <a:solidFill>
                  <a:srgbClr val="323232"/>
                </a:solidFill>
              </a:rPr>
              <a:t>Spark</a:t>
            </a:r>
            <a:endParaRPr sz="1300"/>
          </a:p>
          <a:p>
            <a:pPr marL="347980" indent="-335280">
              <a:lnSpc>
                <a:spcPct val="100000"/>
              </a:lnSpc>
              <a:spcBef>
                <a:spcPts val="860"/>
              </a:spcBef>
              <a:buChar char="●"/>
              <a:tabLst>
                <a:tab pos="347980" algn="l"/>
              </a:tabLst>
            </a:pPr>
            <a:r>
              <a:rPr spc="-20" dirty="0"/>
              <a:t>Provides</a:t>
            </a:r>
            <a:r>
              <a:rPr spc="-70" dirty="0"/>
              <a:t> </a:t>
            </a:r>
            <a:r>
              <a:rPr sz="1300" dirty="0">
                <a:solidFill>
                  <a:srgbClr val="323232"/>
                </a:solidFill>
              </a:rPr>
              <a:t>a</a:t>
            </a:r>
            <a:r>
              <a:rPr sz="1300" spc="-40" dirty="0">
                <a:solidFill>
                  <a:srgbClr val="323232"/>
                </a:solidFill>
              </a:rPr>
              <a:t> </a:t>
            </a:r>
            <a:r>
              <a:rPr sz="1300" spc="-10" dirty="0">
                <a:solidFill>
                  <a:srgbClr val="323232"/>
                </a:solidFill>
              </a:rPr>
              <a:t>programming</a:t>
            </a:r>
            <a:r>
              <a:rPr sz="1300" spc="-40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abstraction</a:t>
            </a:r>
            <a:r>
              <a:rPr sz="1300" spc="-40" dirty="0">
                <a:solidFill>
                  <a:srgbClr val="323232"/>
                </a:solidFill>
              </a:rPr>
              <a:t> </a:t>
            </a:r>
            <a:r>
              <a:rPr sz="1300" dirty="0">
                <a:solidFill>
                  <a:srgbClr val="323232"/>
                </a:solidFill>
              </a:rPr>
              <a:t>called</a:t>
            </a:r>
            <a:r>
              <a:rPr sz="1300" spc="-40" dirty="0">
                <a:solidFill>
                  <a:srgbClr val="323232"/>
                </a:solidFill>
              </a:rPr>
              <a:t> </a:t>
            </a:r>
            <a:r>
              <a:rPr sz="1300" spc="-10" dirty="0">
                <a:solidFill>
                  <a:srgbClr val="323232"/>
                </a:solidFill>
              </a:rPr>
              <a:t>DataFrames</a:t>
            </a:r>
            <a:endParaRPr sz="1300"/>
          </a:p>
          <a:p>
            <a:pPr marL="348615" marR="5080" indent="-336550">
              <a:lnSpc>
                <a:spcPct val="150000"/>
              </a:lnSpc>
              <a:buChar char="●"/>
              <a:tabLst>
                <a:tab pos="348615" algn="l"/>
              </a:tabLst>
            </a:pPr>
            <a:r>
              <a:rPr spc="-10" dirty="0"/>
              <a:t>Enables</a:t>
            </a:r>
            <a:r>
              <a:rPr spc="45" dirty="0"/>
              <a:t> </a:t>
            </a:r>
            <a:r>
              <a:rPr dirty="0"/>
              <a:t>working</a:t>
            </a:r>
            <a:r>
              <a:rPr spc="50" dirty="0"/>
              <a:t> </a:t>
            </a:r>
            <a:r>
              <a:rPr dirty="0"/>
              <a:t>with</a:t>
            </a:r>
            <a:r>
              <a:rPr spc="45" dirty="0"/>
              <a:t> </a:t>
            </a:r>
            <a:r>
              <a:rPr dirty="0"/>
              <a:t>structured</a:t>
            </a:r>
            <a:r>
              <a:rPr spc="50" dirty="0"/>
              <a:t> </a:t>
            </a:r>
            <a:r>
              <a:rPr dirty="0"/>
              <a:t>data,</a:t>
            </a:r>
            <a:r>
              <a:rPr spc="50" dirty="0"/>
              <a:t> </a:t>
            </a:r>
            <a:r>
              <a:rPr dirty="0"/>
              <a:t>either</a:t>
            </a:r>
            <a:r>
              <a:rPr spc="45" dirty="0"/>
              <a:t> </a:t>
            </a:r>
            <a:r>
              <a:rPr dirty="0"/>
              <a:t>within</a:t>
            </a:r>
            <a:r>
              <a:rPr spc="50" dirty="0"/>
              <a:t> </a:t>
            </a:r>
            <a:r>
              <a:rPr spc="-25" dirty="0"/>
              <a:t>Spark</a:t>
            </a:r>
            <a:r>
              <a:rPr spc="50" dirty="0"/>
              <a:t> </a:t>
            </a:r>
            <a:r>
              <a:rPr dirty="0"/>
              <a:t>programs</a:t>
            </a:r>
            <a:r>
              <a:rPr spc="45" dirty="0"/>
              <a:t> </a:t>
            </a:r>
            <a:r>
              <a:rPr dirty="0"/>
              <a:t>or</a:t>
            </a:r>
            <a:r>
              <a:rPr spc="50" dirty="0"/>
              <a:t> </a:t>
            </a:r>
            <a:r>
              <a:rPr dirty="0"/>
              <a:t>through</a:t>
            </a:r>
            <a:r>
              <a:rPr spc="50" dirty="0"/>
              <a:t> </a:t>
            </a:r>
            <a:r>
              <a:rPr spc="-10" dirty="0"/>
              <a:t>JDBC</a:t>
            </a:r>
            <a:r>
              <a:rPr spc="45" dirty="0"/>
              <a:t> </a:t>
            </a:r>
            <a:r>
              <a:rPr spc="-25" dirty="0"/>
              <a:t>and </a:t>
            </a:r>
            <a:r>
              <a:rPr dirty="0"/>
              <a:t>ODBC </a:t>
            </a:r>
            <a:r>
              <a:rPr spc="-10" dirty="0"/>
              <a:t>connectors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46437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Create</a:t>
            </a:r>
            <a:r>
              <a:rPr spc="-55" dirty="0"/>
              <a:t> </a:t>
            </a:r>
            <a:r>
              <a:rPr spc="-40" dirty="0"/>
              <a:t>Table</a:t>
            </a:r>
            <a:r>
              <a:rPr spc="-50" dirty="0"/>
              <a:t> </a:t>
            </a:r>
            <a:r>
              <a:rPr dirty="0"/>
              <a:t>from</a:t>
            </a:r>
            <a:r>
              <a:rPr spc="-5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spc="-10" dirty="0"/>
              <a:t>DataFrame</a:t>
            </a:r>
          </a:p>
        </p:txBody>
      </p:sp>
      <p:sp>
        <p:nvSpPr>
          <p:cNvPr id="3" name="object 3"/>
          <p:cNvSpPr/>
          <p:nvPr/>
        </p:nvSpPr>
        <p:spPr>
          <a:xfrm>
            <a:off x="5835980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8568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6450" y="923025"/>
            <a:ext cx="7482840" cy="3643629"/>
            <a:chOff x="496450" y="923025"/>
            <a:chExt cx="7482840" cy="364362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932550"/>
              <a:ext cx="7463547" cy="35745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1213" y="927788"/>
              <a:ext cx="7473315" cy="3634104"/>
            </a:xfrm>
            <a:custGeom>
              <a:avLst/>
              <a:gdLst/>
              <a:ahLst/>
              <a:cxnLst/>
              <a:rect l="l" t="t" r="r" b="b"/>
              <a:pathLst>
                <a:path w="7473315" h="3634104">
                  <a:moveTo>
                    <a:pt x="0" y="3633724"/>
                  </a:moveTo>
                  <a:lnTo>
                    <a:pt x="7473073" y="3633724"/>
                  </a:lnTo>
                  <a:lnTo>
                    <a:pt x="7473073" y="0"/>
                  </a:lnTo>
                  <a:lnTo>
                    <a:pt x="0" y="0"/>
                  </a:lnTo>
                  <a:lnTo>
                    <a:pt x="0" y="3633724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46437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Create</a:t>
            </a:r>
            <a:r>
              <a:rPr spc="-55" dirty="0"/>
              <a:t> </a:t>
            </a:r>
            <a:r>
              <a:rPr spc="-40" dirty="0"/>
              <a:t>Table</a:t>
            </a:r>
            <a:r>
              <a:rPr spc="-50" dirty="0"/>
              <a:t> </a:t>
            </a:r>
            <a:r>
              <a:rPr dirty="0"/>
              <a:t>from</a:t>
            </a:r>
            <a:r>
              <a:rPr spc="-5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spc="-10" dirty="0"/>
              <a:t>DataFrame</a:t>
            </a:r>
          </a:p>
        </p:txBody>
      </p:sp>
      <p:sp>
        <p:nvSpPr>
          <p:cNvPr id="3" name="object 3"/>
          <p:cNvSpPr/>
          <p:nvPr/>
        </p:nvSpPr>
        <p:spPr>
          <a:xfrm>
            <a:off x="5835980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8568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6427" y="921359"/>
            <a:ext cx="7412990" cy="3301365"/>
            <a:chOff x="506427" y="921359"/>
            <a:chExt cx="7412990" cy="3301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30884"/>
              <a:ext cx="7393418" cy="316751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190" y="926122"/>
              <a:ext cx="7403465" cy="3291840"/>
            </a:xfrm>
            <a:custGeom>
              <a:avLst/>
              <a:gdLst/>
              <a:ahLst/>
              <a:cxnLst/>
              <a:rect l="l" t="t" r="r" b="b"/>
              <a:pathLst>
                <a:path w="7403465" h="3291840">
                  <a:moveTo>
                    <a:pt x="0" y="3291255"/>
                  </a:moveTo>
                  <a:lnTo>
                    <a:pt x="7402944" y="3291255"/>
                  </a:lnTo>
                  <a:lnTo>
                    <a:pt x="7402944" y="0"/>
                  </a:lnTo>
                  <a:lnTo>
                    <a:pt x="0" y="0"/>
                  </a:lnTo>
                  <a:lnTo>
                    <a:pt x="0" y="3291255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85178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Querying</a:t>
            </a:r>
            <a:r>
              <a:rPr spc="160" dirty="0"/>
              <a:t> </a:t>
            </a:r>
            <a:r>
              <a:rPr dirty="0"/>
              <a:t>the</a:t>
            </a:r>
            <a:r>
              <a:rPr spc="160" dirty="0"/>
              <a:t> </a:t>
            </a:r>
            <a:r>
              <a:rPr spc="-40" dirty="0"/>
              <a:t>Table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976" y="932548"/>
            <a:ext cx="4707495" cy="1225458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98951" y="923023"/>
          <a:ext cx="4716780" cy="3953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6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15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39EDA"/>
                      </a:solidFill>
                      <a:prstDash val="solid"/>
                    </a:lnL>
                    <a:lnR w="9525">
                      <a:solidFill>
                        <a:srgbClr val="039EDA"/>
                      </a:solidFill>
                      <a:prstDash val="solid"/>
                    </a:lnR>
                    <a:lnT w="9525">
                      <a:solidFill>
                        <a:srgbClr val="039EDA"/>
                      </a:solidFill>
                      <a:prstDash val="solid"/>
                    </a:lnT>
                    <a:lnB w="19050">
                      <a:solidFill>
                        <a:srgbClr val="039ED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2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39EDA"/>
                      </a:solidFill>
                      <a:prstDash val="solid"/>
                    </a:lnL>
                    <a:lnR w="9525">
                      <a:solidFill>
                        <a:srgbClr val="039EDA"/>
                      </a:solidFill>
                      <a:prstDash val="solid"/>
                    </a:lnR>
                    <a:lnT w="19050">
                      <a:solidFill>
                        <a:srgbClr val="039EDA"/>
                      </a:solidFill>
                      <a:prstDash val="solid"/>
                    </a:lnT>
                    <a:lnB w="19050">
                      <a:solidFill>
                        <a:srgbClr val="039ED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9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39EDA"/>
                      </a:solidFill>
                      <a:prstDash val="solid"/>
                    </a:lnL>
                    <a:lnR w="9525">
                      <a:solidFill>
                        <a:srgbClr val="039EDA"/>
                      </a:solidFill>
                      <a:prstDash val="solid"/>
                    </a:lnR>
                    <a:lnT w="19050">
                      <a:solidFill>
                        <a:srgbClr val="039EDA"/>
                      </a:solidFill>
                      <a:prstDash val="solid"/>
                    </a:lnT>
                    <a:lnB w="9525">
                      <a:solidFill>
                        <a:srgbClr val="039ED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975" y="2228392"/>
            <a:ext cx="4707496" cy="12924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951" y="3570904"/>
            <a:ext cx="4707495" cy="1277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Aggregations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6450" y="923030"/>
            <a:ext cx="6152515" cy="3588385"/>
            <a:chOff x="496450" y="923030"/>
            <a:chExt cx="6152515" cy="35883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932555"/>
              <a:ext cx="6133299" cy="35629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1213" y="927793"/>
              <a:ext cx="6142990" cy="3578860"/>
            </a:xfrm>
            <a:custGeom>
              <a:avLst/>
              <a:gdLst/>
              <a:ahLst/>
              <a:cxnLst/>
              <a:rect l="l" t="t" r="r" b="b"/>
              <a:pathLst>
                <a:path w="6142990" h="3578860">
                  <a:moveTo>
                    <a:pt x="0" y="3578796"/>
                  </a:moveTo>
                  <a:lnTo>
                    <a:pt x="6142824" y="3578796"/>
                  </a:lnTo>
                  <a:lnTo>
                    <a:pt x="6142824" y="0"/>
                  </a:lnTo>
                  <a:lnTo>
                    <a:pt x="0" y="0"/>
                  </a:lnTo>
                  <a:lnTo>
                    <a:pt x="0" y="3578796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0688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Spark</a:t>
            </a:r>
            <a:r>
              <a:rPr lang="en-US" spc="-50" dirty="0"/>
              <a:t> API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44278" y="893135"/>
            <a:ext cx="6684897" cy="972061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endParaRPr lang="en-US" sz="1400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endParaRPr lang="en-US" sz="1400" spc="-1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566D42F-1725-4A36-98A5-18EFA0FD908C}"/>
              </a:ext>
            </a:extLst>
          </p:cNvPr>
          <p:cNvSpPr txBox="1"/>
          <p:nvPr/>
        </p:nvSpPr>
        <p:spPr>
          <a:xfrm>
            <a:off x="762000" y="895350"/>
            <a:ext cx="6667175" cy="1926168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r>
              <a:rPr lang="en-US" sz="1400" b="1" spc="-10" dirty="0">
                <a:latin typeface="Arial"/>
                <a:cs typeface="Arial"/>
              </a:rPr>
              <a:t>Three Important API (Heart of Spark)</a:t>
            </a: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Arial" panose="020B0604020202020204" pitchFamily="34" charset="0"/>
              <a:buChar char="•"/>
              <a:tabLst>
                <a:tab pos="347980" algn="l"/>
              </a:tabLst>
            </a:pPr>
            <a:r>
              <a:rPr lang="en-US" sz="1400" b="1" spc="-10" dirty="0">
                <a:latin typeface="Arial"/>
                <a:cs typeface="Arial"/>
              </a:rPr>
              <a:t>RDD</a:t>
            </a: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Arial" panose="020B0604020202020204" pitchFamily="34" charset="0"/>
              <a:buChar char="•"/>
              <a:tabLst>
                <a:tab pos="347980" algn="l"/>
              </a:tabLst>
            </a:pPr>
            <a:r>
              <a:rPr lang="en-US" sz="1400" b="1" spc="-10" dirty="0">
                <a:latin typeface="Arial"/>
                <a:cs typeface="Arial"/>
              </a:rPr>
              <a:t>Data Frames</a:t>
            </a: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Arial" panose="020B0604020202020204" pitchFamily="34" charset="0"/>
              <a:buChar char="•"/>
              <a:tabLst>
                <a:tab pos="347980" algn="l"/>
              </a:tabLst>
            </a:pPr>
            <a:r>
              <a:rPr lang="en-US" sz="1400" b="1" spc="-10" dirty="0">
                <a:latin typeface="Arial"/>
                <a:cs typeface="Arial"/>
              </a:rPr>
              <a:t>Data Set</a:t>
            </a:r>
          </a:p>
          <a:p>
            <a:pPr marL="12700">
              <a:lnSpc>
                <a:spcPct val="100000"/>
              </a:lnSpc>
              <a:spcBef>
                <a:spcPts val="840"/>
              </a:spcBef>
              <a:tabLst>
                <a:tab pos="347980" algn="l"/>
              </a:tabLst>
            </a:pPr>
            <a:endParaRPr lang="en-US" sz="1400" b="1" spc="-1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Arial" panose="020B0604020202020204" pitchFamily="34" charset="0"/>
              <a:buChar char="•"/>
              <a:tabLst>
                <a:tab pos="347980" algn="l"/>
              </a:tabLst>
            </a:pPr>
            <a:r>
              <a:rPr lang="en-US" sz="1400" b="1" spc="-10" dirty="0">
                <a:latin typeface="Arial"/>
                <a:cs typeface="Arial"/>
              </a:rPr>
              <a:t>Transformations and Actions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66590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49079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Ordering</a:t>
            </a:r>
            <a:r>
              <a:rPr spc="60" dirty="0"/>
              <a:t> </a:t>
            </a:r>
            <a:r>
              <a:rPr dirty="0"/>
              <a:t>the</a:t>
            </a:r>
            <a:r>
              <a:rPr spc="60" dirty="0"/>
              <a:t> </a:t>
            </a:r>
            <a:r>
              <a:rPr spc="-45" dirty="0"/>
              <a:t>Records</a:t>
            </a:r>
            <a:r>
              <a:rPr spc="65" dirty="0"/>
              <a:t> </a:t>
            </a:r>
            <a:r>
              <a:rPr spc="-65" dirty="0"/>
              <a:t>(Asc,</a:t>
            </a:r>
            <a:r>
              <a:rPr spc="60" dirty="0"/>
              <a:t> </a:t>
            </a:r>
            <a:r>
              <a:rPr spc="-40" dirty="0"/>
              <a:t>Desc)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6427" y="945133"/>
            <a:ext cx="6102350" cy="1983105"/>
            <a:chOff x="506427" y="945133"/>
            <a:chExt cx="6102350" cy="19831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54659"/>
              <a:ext cx="6083221" cy="193081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1190" y="949896"/>
              <a:ext cx="6092825" cy="1973580"/>
            </a:xfrm>
            <a:custGeom>
              <a:avLst/>
              <a:gdLst/>
              <a:ahLst/>
              <a:cxnLst/>
              <a:rect l="l" t="t" r="r" b="b"/>
              <a:pathLst>
                <a:path w="6092825" h="1973580">
                  <a:moveTo>
                    <a:pt x="0" y="1973249"/>
                  </a:moveTo>
                  <a:lnTo>
                    <a:pt x="6092748" y="1973249"/>
                  </a:lnTo>
                  <a:lnTo>
                    <a:pt x="6092748" y="0"/>
                  </a:lnTo>
                  <a:lnTo>
                    <a:pt x="0" y="0"/>
                  </a:lnTo>
                  <a:lnTo>
                    <a:pt x="0" y="1973249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06427" y="2984247"/>
            <a:ext cx="6102350" cy="1881505"/>
            <a:chOff x="506427" y="2984247"/>
            <a:chExt cx="6102350" cy="18815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952" y="2993772"/>
              <a:ext cx="6083221" cy="18149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190" y="2989009"/>
              <a:ext cx="6092825" cy="1871980"/>
            </a:xfrm>
            <a:custGeom>
              <a:avLst/>
              <a:gdLst/>
              <a:ahLst/>
              <a:cxnLst/>
              <a:rect l="l" t="t" r="r" b="b"/>
              <a:pathLst>
                <a:path w="6092825" h="1871979">
                  <a:moveTo>
                    <a:pt x="0" y="1871954"/>
                  </a:moveTo>
                  <a:lnTo>
                    <a:pt x="6092748" y="1871954"/>
                  </a:lnTo>
                  <a:lnTo>
                    <a:pt x="6092748" y="0"/>
                  </a:lnTo>
                  <a:lnTo>
                    <a:pt x="0" y="0"/>
                  </a:lnTo>
                  <a:lnTo>
                    <a:pt x="0" y="1871954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Joining</a:t>
            </a:r>
            <a:r>
              <a:rPr spc="175" dirty="0"/>
              <a:t> </a:t>
            </a:r>
            <a:r>
              <a:rPr dirty="0"/>
              <a:t>the</a:t>
            </a:r>
            <a:r>
              <a:rPr spc="180" dirty="0"/>
              <a:t> </a:t>
            </a:r>
            <a:r>
              <a:rPr spc="-75" dirty="0"/>
              <a:t>Tables</a:t>
            </a:r>
          </a:p>
        </p:txBody>
      </p:sp>
      <p:sp>
        <p:nvSpPr>
          <p:cNvPr id="3" name="object 3"/>
          <p:cNvSpPr/>
          <p:nvPr/>
        </p:nvSpPr>
        <p:spPr>
          <a:xfrm>
            <a:off x="5835980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8568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6450" y="923023"/>
            <a:ext cx="6159500" cy="2766695"/>
            <a:chOff x="496450" y="923023"/>
            <a:chExt cx="6159500" cy="27666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932548"/>
              <a:ext cx="6139853" cy="26838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1213" y="927785"/>
              <a:ext cx="6149975" cy="2757170"/>
            </a:xfrm>
            <a:custGeom>
              <a:avLst/>
              <a:gdLst/>
              <a:ahLst/>
              <a:cxnLst/>
              <a:rect l="l" t="t" r="r" b="b"/>
              <a:pathLst>
                <a:path w="6149975" h="2757170">
                  <a:moveTo>
                    <a:pt x="0" y="2756623"/>
                  </a:moveTo>
                  <a:lnTo>
                    <a:pt x="6149378" y="2756623"/>
                  </a:lnTo>
                  <a:lnTo>
                    <a:pt x="6149378" y="0"/>
                  </a:lnTo>
                  <a:lnTo>
                    <a:pt x="0" y="0"/>
                  </a:lnTo>
                  <a:lnTo>
                    <a:pt x="0" y="2756623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Joining</a:t>
            </a:r>
            <a:r>
              <a:rPr spc="175" dirty="0"/>
              <a:t> </a:t>
            </a:r>
            <a:r>
              <a:rPr dirty="0"/>
              <a:t>the</a:t>
            </a:r>
            <a:r>
              <a:rPr spc="180" dirty="0"/>
              <a:t> </a:t>
            </a:r>
            <a:r>
              <a:rPr spc="-75" dirty="0"/>
              <a:t>Tables</a:t>
            </a:r>
          </a:p>
        </p:txBody>
      </p:sp>
      <p:sp>
        <p:nvSpPr>
          <p:cNvPr id="3" name="object 3"/>
          <p:cNvSpPr/>
          <p:nvPr/>
        </p:nvSpPr>
        <p:spPr>
          <a:xfrm>
            <a:off x="5835980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8568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6427" y="923024"/>
            <a:ext cx="6130925" cy="2965450"/>
            <a:chOff x="506427" y="923024"/>
            <a:chExt cx="6130925" cy="2965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32552"/>
              <a:ext cx="6111443" cy="290248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190" y="927786"/>
              <a:ext cx="6121400" cy="2955925"/>
            </a:xfrm>
            <a:custGeom>
              <a:avLst/>
              <a:gdLst/>
              <a:ahLst/>
              <a:cxnLst/>
              <a:rect l="l" t="t" r="r" b="b"/>
              <a:pathLst>
                <a:path w="6121400" h="2955925">
                  <a:moveTo>
                    <a:pt x="0" y="2955798"/>
                  </a:moveTo>
                  <a:lnTo>
                    <a:pt x="6120968" y="2955798"/>
                  </a:lnTo>
                  <a:lnTo>
                    <a:pt x="6120968" y="0"/>
                  </a:lnTo>
                  <a:lnTo>
                    <a:pt x="0" y="0"/>
                  </a:lnTo>
                  <a:lnTo>
                    <a:pt x="0" y="2955798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Saving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75" dirty="0"/>
              <a:t>Results</a:t>
            </a:r>
            <a:r>
              <a:rPr spc="-10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spc="105" dirty="0"/>
              <a:t>to</a:t>
            </a:r>
            <a:r>
              <a:rPr spc="-10" dirty="0"/>
              <a:t> </a:t>
            </a:r>
            <a:r>
              <a:rPr spc="-80" dirty="0"/>
              <a:t>DBFS</a:t>
            </a:r>
          </a:p>
        </p:txBody>
      </p:sp>
      <p:sp>
        <p:nvSpPr>
          <p:cNvPr id="3" name="object 3"/>
          <p:cNvSpPr/>
          <p:nvPr/>
        </p:nvSpPr>
        <p:spPr>
          <a:xfrm>
            <a:off x="5835980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8568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6427" y="923023"/>
            <a:ext cx="6166485" cy="2164715"/>
            <a:chOff x="506427" y="923023"/>
            <a:chExt cx="6166485" cy="21647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32548"/>
              <a:ext cx="6147142" cy="206373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190" y="927785"/>
              <a:ext cx="6156960" cy="2155190"/>
            </a:xfrm>
            <a:custGeom>
              <a:avLst/>
              <a:gdLst/>
              <a:ahLst/>
              <a:cxnLst/>
              <a:rect l="l" t="t" r="r" b="b"/>
              <a:pathLst>
                <a:path w="6156959" h="2155190">
                  <a:moveTo>
                    <a:pt x="0" y="2155050"/>
                  </a:moveTo>
                  <a:lnTo>
                    <a:pt x="6156667" y="2155050"/>
                  </a:lnTo>
                  <a:lnTo>
                    <a:pt x="6156667" y="0"/>
                  </a:lnTo>
                  <a:lnTo>
                    <a:pt x="0" y="0"/>
                  </a:lnTo>
                  <a:lnTo>
                    <a:pt x="0" y="2155050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Saving</a:t>
            </a:r>
            <a:r>
              <a:rPr spc="-1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-75" dirty="0"/>
              <a:t>Results</a:t>
            </a:r>
            <a:r>
              <a:rPr spc="-10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spc="105" dirty="0"/>
              <a:t>to</a:t>
            </a:r>
            <a:r>
              <a:rPr spc="-10" dirty="0"/>
              <a:t> </a:t>
            </a:r>
            <a:r>
              <a:rPr spc="-80" dirty="0"/>
              <a:t>DBFS</a:t>
            </a:r>
          </a:p>
        </p:txBody>
      </p:sp>
      <p:sp>
        <p:nvSpPr>
          <p:cNvPr id="3" name="object 3"/>
          <p:cNvSpPr/>
          <p:nvPr/>
        </p:nvSpPr>
        <p:spPr>
          <a:xfrm>
            <a:off x="5835980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68568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6450" y="921120"/>
            <a:ext cx="5993130" cy="3937000"/>
            <a:chOff x="496450" y="921120"/>
            <a:chExt cx="5993130" cy="3937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930645"/>
              <a:ext cx="5974029" cy="10295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1213" y="925883"/>
              <a:ext cx="5983605" cy="1049655"/>
            </a:xfrm>
            <a:custGeom>
              <a:avLst/>
              <a:gdLst/>
              <a:ahLst/>
              <a:cxnLst/>
              <a:rect l="l" t="t" r="r" b="b"/>
              <a:pathLst>
                <a:path w="5983605" h="1049655">
                  <a:moveTo>
                    <a:pt x="0" y="1049233"/>
                  </a:moveTo>
                  <a:lnTo>
                    <a:pt x="5983554" y="1049233"/>
                  </a:lnTo>
                  <a:lnTo>
                    <a:pt x="5983554" y="0"/>
                  </a:lnTo>
                  <a:lnTo>
                    <a:pt x="0" y="0"/>
                  </a:lnTo>
                  <a:lnTo>
                    <a:pt x="0" y="1049233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975" y="2022127"/>
              <a:ext cx="5974029" cy="27716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1213" y="2017363"/>
              <a:ext cx="5983605" cy="2835910"/>
            </a:xfrm>
            <a:custGeom>
              <a:avLst/>
              <a:gdLst/>
              <a:ahLst/>
              <a:cxnLst/>
              <a:rect l="l" t="t" r="r" b="b"/>
              <a:pathLst>
                <a:path w="5983605" h="2835910">
                  <a:moveTo>
                    <a:pt x="0" y="2835668"/>
                  </a:moveTo>
                  <a:lnTo>
                    <a:pt x="5983554" y="2835668"/>
                  </a:lnTo>
                  <a:lnTo>
                    <a:pt x="5983554" y="0"/>
                  </a:lnTo>
                  <a:lnTo>
                    <a:pt x="0" y="0"/>
                  </a:lnTo>
                  <a:lnTo>
                    <a:pt x="0" y="2835668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4897" y="1281925"/>
            <a:ext cx="7538084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1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Apache</a:t>
            </a:r>
            <a:r>
              <a:rPr sz="1600" spc="-25" dirty="0">
                <a:latin typeface="Arial"/>
                <a:cs typeface="Arial"/>
              </a:rPr>
              <a:t> Spark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open</a:t>
            </a:r>
            <a:r>
              <a:rPr sz="1600" spc="-20" dirty="0">
                <a:latin typeface="Arial"/>
                <a:cs typeface="Arial"/>
              </a:rPr>
              <a:t> Source </a:t>
            </a:r>
            <a:r>
              <a:rPr sz="1600" dirty="0">
                <a:latin typeface="Arial"/>
                <a:cs typeface="Arial"/>
              </a:rPr>
              <a:t>from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Apache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Software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Foundation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80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It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100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times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faster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than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Hadoop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MapReduce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80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63855" marR="5080" indent="-351790">
              <a:lnSpc>
                <a:spcPct val="100000"/>
              </a:lnSpc>
              <a:buChar char="●"/>
              <a:tabLst>
                <a:tab pos="363855" algn="l"/>
              </a:tabLst>
            </a:pPr>
            <a:r>
              <a:rPr sz="1600" spc="-10" dirty="0">
                <a:latin typeface="Arial"/>
                <a:cs typeface="Arial"/>
              </a:rPr>
              <a:t>Resilient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Distributed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Dataset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80" dirty="0">
                <a:latin typeface="Arial"/>
                <a:cs typeface="Arial"/>
              </a:rPr>
              <a:t>(RDD)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Direct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Acyclic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Graph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(DAG)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two </a:t>
            </a:r>
            <a:r>
              <a:rPr sz="1600" dirty="0">
                <a:latin typeface="Arial"/>
                <a:cs typeface="Arial"/>
              </a:rPr>
              <a:t>important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abstractions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Spark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80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There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are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two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types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RDD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Operations: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Transformation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Actions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80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buChar char="●"/>
              <a:tabLst>
                <a:tab pos="363855" algn="l"/>
              </a:tabLst>
            </a:pPr>
            <a:r>
              <a:rPr sz="1600" spc="-25" dirty="0">
                <a:latin typeface="Arial"/>
                <a:cs typeface="Arial"/>
              </a:rPr>
              <a:t>Spark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SQL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API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provides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structured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</a:t>
            </a:r>
            <a:r>
              <a:rPr sz="1600" spc="-10" dirty="0">
                <a:latin typeface="Arial"/>
                <a:cs typeface="Arial"/>
              </a:rPr>
              <a:t> processing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2030" y="2078291"/>
            <a:ext cx="2360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solidFill>
                  <a:srgbClr val="000000"/>
                </a:solidFill>
              </a:rPr>
              <a:t>Thank</a:t>
            </a:r>
            <a:r>
              <a:rPr sz="4000" spc="-195" dirty="0">
                <a:solidFill>
                  <a:srgbClr val="000000"/>
                </a:solidFill>
              </a:rPr>
              <a:t> </a:t>
            </a:r>
            <a:r>
              <a:rPr sz="4000" spc="-160" dirty="0">
                <a:solidFill>
                  <a:srgbClr val="000000"/>
                </a:solidFill>
              </a:rPr>
              <a:t>You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1089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MapReduce</a:t>
            </a:r>
            <a:r>
              <a:rPr spc="-135" dirty="0"/>
              <a:t> </a:t>
            </a:r>
            <a:r>
              <a:rPr spc="-85" dirty="0"/>
              <a:t>vs</a:t>
            </a:r>
            <a:r>
              <a:rPr spc="-100" dirty="0"/>
              <a:t> </a:t>
            </a:r>
            <a:r>
              <a:rPr spc="-40" dirty="0"/>
              <a:t>Spark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346" y="1620215"/>
            <a:ext cx="7281324" cy="2666997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26584" y="1615452"/>
          <a:ext cx="7281545" cy="26657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4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Factors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L w="9525">
                      <a:solidFill>
                        <a:srgbClr val="202020"/>
                      </a:solidFill>
                      <a:prstDash val="solid"/>
                    </a:lnL>
                    <a:lnT w="9525">
                      <a:solidFill>
                        <a:srgbClr val="202020"/>
                      </a:solidFill>
                      <a:prstDash val="solid"/>
                    </a:lnT>
                    <a:solidFill>
                      <a:srgbClr val="039EDA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Apache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Spark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T w="9525">
                      <a:solidFill>
                        <a:srgbClr val="202020"/>
                      </a:solidFill>
                      <a:prstDash val="solid"/>
                    </a:lnT>
                    <a:solidFill>
                      <a:srgbClr val="039EDA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MapReduce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9845" marB="0"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solidFill>
                      <a:srgbClr val="039E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Speed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–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100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times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faster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Faster</a:t>
                      </a:r>
                      <a:r>
                        <a:rPr sz="14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14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traditional</a:t>
                      </a:r>
                      <a:r>
                        <a:rPr sz="14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systems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85090" marR="5429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Written using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55" dirty="0">
                          <a:latin typeface="Arial"/>
                          <a:cs typeface="Arial"/>
                        </a:rPr>
                        <a:t>Scala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(69.9%),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Python</a:t>
                      </a:r>
                      <a:r>
                        <a:rPr sz="14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0" dirty="0">
                          <a:latin typeface="Arial"/>
                          <a:cs typeface="Arial"/>
                        </a:rPr>
                        <a:t>(14%),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Java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00" spc="-40" dirty="0">
                          <a:latin typeface="Arial"/>
                          <a:cs typeface="Arial"/>
                        </a:rPr>
                        <a:t>(8.8%), SQL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60" dirty="0">
                          <a:latin typeface="Arial"/>
                          <a:cs typeface="Arial"/>
                        </a:rPr>
                        <a:t>(3%),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(2.4%)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Java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85090" marR="2755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Processing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852169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Batch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2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Iterative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2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Interactive</a:t>
                      </a:r>
                      <a:r>
                        <a:rPr sz="14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75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Real-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2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 Graph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Batch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Complexity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Compact</a:t>
                      </a:r>
                      <a:r>
                        <a:rPr sz="14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4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Simple</a:t>
                      </a:r>
                      <a:r>
                        <a:rPr sz="14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6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4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latin typeface="Arial"/>
                          <a:cs typeface="Arial"/>
                        </a:rPr>
                        <a:t>use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Complex</a:t>
                      </a:r>
                      <a:r>
                        <a:rPr sz="14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4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Lengthy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Cache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In-memory/Disk</a:t>
                      </a:r>
                      <a:r>
                        <a:rPr sz="1400" spc="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Caching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584835" indent="-63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14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Disk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IO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4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Minimal Caching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9525">
                      <a:solidFill>
                        <a:srgbClr val="202020"/>
                      </a:solidFill>
                      <a:prstDash val="solid"/>
                    </a:lnL>
                    <a:lnR w="9525">
                      <a:solidFill>
                        <a:srgbClr val="202020"/>
                      </a:solidFill>
                      <a:prstDash val="solid"/>
                    </a:lnR>
                    <a:lnT w="9525">
                      <a:solidFill>
                        <a:srgbClr val="202020"/>
                      </a:solidFill>
                      <a:prstDash val="solid"/>
                    </a:lnT>
                    <a:lnB w="9525">
                      <a:solidFill>
                        <a:srgbClr val="2020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58605" y="4382880"/>
            <a:ext cx="493913" cy="25982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1190" y="3539409"/>
            <a:ext cx="3975735" cy="1273175"/>
            <a:chOff x="511190" y="3539409"/>
            <a:chExt cx="3975735" cy="12731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7274" y="4381221"/>
              <a:ext cx="688653" cy="2291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5952" y="3544172"/>
              <a:ext cx="3966210" cy="1263650"/>
            </a:xfrm>
            <a:custGeom>
              <a:avLst/>
              <a:gdLst/>
              <a:ahLst/>
              <a:cxnLst/>
              <a:rect l="l" t="t" r="r" b="b"/>
              <a:pathLst>
                <a:path w="3966210" h="1263650">
                  <a:moveTo>
                    <a:pt x="0" y="1263600"/>
                  </a:moveTo>
                  <a:lnTo>
                    <a:pt x="3965702" y="1263600"/>
                  </a:lnTo>
                  <a:lnTo>
                    <a:pt x="3965702" y="0"/>
                  </a:lnTo>
                  <a:lnTo>
                    <a:pt x="0" y="0"/>
                  </a:lnTo>
                  <a:lnTo>
                    <a:pt x="0" y="1263600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73563" y="4077826"/>
              <a:ext cx="3810" cy="274320"/>
            </a:xfrm>
            <a:custGeom>
              <a:avLst/>
              <a:gdLst/>
              <a:ahLst/>
              <a:cxnLst/>
              <a:rect l="l" t="t" r="r" b="b"/>
              <a:pathLst>
                <a:path w="3810" h="274320">
                  <a:moveTo>
                    <a:pt x="3213" y="0"/>
                  </a:moveTo>
                  <a:lnTo>
                    <a:pt x="0" y="274052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57827" y="43516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214" y="43408"/>
                  </a:lnTo>
                  <a:lnTo>
                    <a:pt x="31457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57827" y="43516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214" y="43408"/>
                  </a:lnTo>
                  <a:lnTo>
                    <a:pt x="31457" y="36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51647" y="3766081"/>
            <a:ext cx="493910" cy="25982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655236" y="3539409"/>
            <a:ext cx="3982720" cy="1273175"/>
            <a:chOff x="4655236" y="3539409"/>
            <a:chExt cx="3982720" cy="127317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8844" y="3766081"/>
              <a:ext cx="493913" cy="2598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7148" y="3678224"/>
              <a:ext cx="287315" cy="399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90998" y="3878023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4">
                  <a:moveTo>
                    <a:pt x="0" y="0"/>
                  </a:moveTo>
                  <a:lnTo>
                    <a:pt x="272249" y="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63248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0" y="31456"/>
                  </a:lnTo>
                  <a:lnTo>
                    <a:pt x="43230" y="1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63248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6"/>
                  </a:moveTo>
                  <a:lnTo>
                    <a:pt x="43230" y="15725"/>
                  </a:lnTo>
                  <a:lnTo>
                    <a:pt x="0" y="0"/>
                  </a:lnTo>
                  <a:lnTo>
                    <a:pt x="0" y="3145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46597" y="3878023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4">
                  <a:moveTo>
                    <a:pt x="0" y="0"/>
                  </a:moveTo>
                  <a:lnTo>
                    <a:pt x="272249" y="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18847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0" y="31456"/>
                  </a:lnTo>
                  <a:lnTo>
                    <a:pt x="43230" y="1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18847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6"/>
                  </a:moveTo>
                  <a:lnTo>
                    <a:pt x="43230" y="15725"/>
                  </a:lnTo>
                  <a:lnTo>
                    <a:pt x="0" y="0"/>
                  </a:lnTo>
                  <a:lnTo>
                    <a:pt x="0" y="3145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94195" y="3878023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5">
                  <a:moveTo>
                    <a:pt x="0" y="0"/>
                  </a:moveTo>
                  <a:lnTo>
                    <a:pt x="272249" y="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66445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0"/>
                  </a:moveTo>
                  <a:lnTo>
                    <a:pt x="0" y="31456"/>
                  </a:lnTo>
                  <a:lnTo>
                    <a:pt x="43230" y="1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66445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6"/>
                  </a:moveTo>
                  <a:lnTo>
                    <a:pt x="43230" y="15725"/>
                  </a:lnTo>
                  <a:lnTo>
                    <a:pt x="0" y="0"/>
                  </a:lnTo>
                  <a:lnTo>
                    <a:pt x="0" y="3145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9921" y="3712800"/>
              <a:ext cx="411017" cy="3203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546797" y="3878023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5">
                  <a:moveTo>
                    <a:pt x="0" y="0"/>
                  </a:moveTo>
                  <a:lnTo>
                    <a:pt x="272249" y="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19047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0"/>
                  </a:moveTo>
                  <a:lnTo>
                    <a:pt x="0" y="31456"/>
                  </a:lnTo>
                  <a:lnTo>
                    <a:pt x="43230" y="1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19047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6"/>
                  </a:moveTo>
                  <a:lnTo>
                    <a:pt x="43230" y="15725"/>
                  </a:lnTo>
                  <a:lnTo>
                    <a:pt x="0" y="0"/>
                  </a:lnTo>
                  <a:lnTo>
                    <a:pt x="0" y="3145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8323" y="3843050"/>
              <a:ext cx="411017" cy="27849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088363" y="4077826"/>
              <a:ext cx="3810" cy="274320"/>
            </a:xfrm>
            <a:custGeom>
              <a:avLst/>
              <a:gdLst/>
              <a:ahLst/>
              <a:cxnLst/>
              <a:rect l="l" t="t" r="r" b="b"/>
              <a:pathLst>
                <a:path w="3809" h="274320">
                  <a:moveTo>
                    <a:pt x="3213" y="0"/>
                  </a:moveTo>
                  <a:lnTo>
                    <a:pt x="0" y="274052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72628" y="43516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214" y="43408"/>
                  </a:lnTo>
                  <a:lnTo>
                    <a:pt x="31457" y="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072628" y="43516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214" y="43408"/>
                  </a:lnTo>
                  <a:lnTo>
                    <a:pt x="31457" y="36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93520" y="4489801"/>
              <a:ext cx="274320" cy="3175"/>
            </a:xfrm>
            <a:custGeom>
              <a:avLst/>
              <a:gdLst/>
              <a:ahLst/>
              <a:cxnLst/>
              <a:rect l="l" t="t" r="r" b="b"/>
              <a:pathLst>
                <a:path w="274320" h="3175">
                  <a:moveTo>
                    <a:pt x="274053" y="0"/>
                  </a:moveTo>
                  <a:lnTo>
                    <a:pt x="0" y="2976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450302" y="447704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053" y="0"/>
                  </a:moveTo>
                  <a:lnTo>
                    <a:pt x="0" y="16202"/>
                  </a:lnTo>
                  <a:lnTo>
                    <a:pt x="43395" y="31462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50302" y="447704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053" y="0"/>
                  </a:moveTo>
                  <a:lnTo>
                    <a:pt x="0" y="16202"/>
                  </a:lnTo>
                  <a:lnTo>
                    <a:pt x="43395" y="31462"/>
                  </a:lnTo>
                  <a:lnTo>
                    <a:pt x="4305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6004" y="4363780"/>
              <a:ext cx="637197" cy="25564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659998" y="3544172"/>
              <a:ext cx="3973195" cy="1263650"/>
            </a:xfrm>
            <a:custGeom>
              <a:avLst/>
              <a:gdLst/>
              <a:ahLst/>
              <a:cxnLst/>
              <a:rect l="l" t="t" r="r" b="b"/>
              <a:pathLst>
                <a:path w="3973195" h="1263650">
                  <a:moveTo>
                    <a:pt x="0" y="1263600"/>
                  </a:moveTo>
                  <a:lnTo>
                    <a:pt x="3972902" y="1263600"/>
                  </a:lnTo>
                  <a:lnTo>
                    <a:pt x="3972902" y="0"/>
                  </a:lnTo>
                  <a:lnTo>
                    <a:pt x="0" y="0"/>
                  </a:lnTo>
                  <a:lnTo>
                    <a:pt x="0" y="1263600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Beyond </a:t>
            </a:r>
            <a:r>
              <a:rPr spc="-10" dirty="0"/>
              <a:t>MapReduce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705192" y="849477"/>
            <a:ext cx="7854950" cy="22656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MapReduce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Batch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Processing</a:t>
            </a:r>
            <a:endParaRPr sz="1400" dirty="0">
              <a:latin typeface="Arial"/>
              <a:cs typeface="Arial"/>
            </a:endParaRPr>
          </a:p>
          <a:p>
            <a:pPr marL="348615" marR="116839" indent="-336550">
              <a:lnSpc>
                <a:spcPct val="150000"/>
              </a:lnSpc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MapReduce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No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support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Real-</a:t>
            </a:r>
            <a:r>
              <a:rPr sz="1400" dirty="0">
                <a:latin typeface="Arial"/>
                <a:cs typeface="Arial"/>
              </a:rPr>
              <a:t>time,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Interactive,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In-memory,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Machine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Learning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Graph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 </a:t>
            </a:r>
            <a:r>
              <a:rPr sz="1400" spc="-60" dirty="0">
                <a:latin typeface="Arial"/>
                <a:cs typeface="Arial"/>
              </a:rPr>
              <a:t>To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handle all workloads.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10" dirty="0">
                <a:latin typeface="Arial"/>
                <a:cs typeface="Arial"/>
              </a:rPr>
              <a:t>offers</a:t>
            </a:r>
            <a:endParaRPr sz="1400" dirty="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In-memory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caching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scan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HDD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only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once,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IO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operations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performed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RAM</a:t>
            </a:r>
            <a:endParaRPr sz="1400" dirty="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Efficient</a:t>
            </a:r>
            <a:r>
              <a:rPr sz="1400" spc="-10" dirty="0">
                <a:latin typeface="Arial"/>
                <a:cs typeface="Arial"/>
              </a:rPr>
              <a:t> Pipeline</a:t>
            </a:r>
            <a:endParaRPr sz="1400" dirty="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spc="-60" dirty="0">
                <a:latin typeface="Arial"/>
                <a:cs typeface="Arial"/>
              </a:rPr>
              <a:t>Lazy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Evaluation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Execution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will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start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until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action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triggered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6149" y="3678224"/>
            <a:ext cx="3494404" cy="400050"/>
            <a:chOff x="626149" y="3678224"/>
            <a:chExt cx="3494404" cy="400050"/>
          </a:xfrm>
        </p:grpSpPr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5653" y="3769449"/>
              <a:ext cx="688653" cy="22917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149" y="3678224"/>
              <a:ext cx="287315" cy="3996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99998" y="3878023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5">
                  <a:moveTo>
                    <a:pt x="0" y="0"/>
                  </a:moveTo>
                  <a:lnTo>
                    <a:pt x="272251" y="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72249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0"/>
                  </a:moveTo>
                  <a:lnTo>
                    <a:pt x="0" y="31456"/>
                  </a:lnTo>
                  <a:lnTo>
                    <a:pt x="43224" y="1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72249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6"/>
                  </a:moveTo>
                  <a:lnTo>
                    <a:pt x="43224" y="15725"/>
                  </a:lnTo>
                  <a:lnTo>
                    <a:pt x="0" y="0"/>
                  </a:lnTo>
                  <a:lnTo>
                    <a:pt x="0" y="3145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2926" y="3678224"/>
              <a:ext cx="287315" cy="399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907997" y="3878023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4">
                  <a:moveTo>
                    <a:pt x="0" y="0"/>
                  </a:moveTo>
                  <a:lnTo>
                    <a:pt x="272249" y="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80247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0" y="31456"/>
                  </a:lnTo>
                  <a:lnTo>
                    <a:pt x="43230" y="1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80247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6"/>
                  </a:moveTo>
                  <a:lnTo>
                    <a:pt x="43230" y="15725"/>
                  </a:lnTo>
                  <a:lnTo>
                    <a:pt x="0" y="0"/>
                  </a:lnTo>
                  <a:lnTo>
                    <a:pt x="0" y="3145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2432" y="3769449"/>
              <a:ext cx="688653" cy="22917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519997" y="3878023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4">
                  <a:moveTo>
                    <a:pt x="0" y="0"/>
                  </a:moveTo>
                  <a:lnTo>
                    <a:pt x="272249" y="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792247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0" y="31456"/>
                  </a:lnTo>
                  <a:lnTo>
                    <a:pt x="43230" y="1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92247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6"/>
                  </a:moveTo>
                  <a:lnTo>
                    <a:pt x="43230" y="15725"/>
                  </a:lnTo>
                  <a:lnTo>
                    <a:pt x="0" y="0"/>
                  </a:lnTo>
                  <a:lnTo>
                    <a:pt x="0" y="3145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33126" y="3678224"/>
              <a:ext cx="287315" cy="399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508197" y="3878023"/>
              <a:ext cx="272415" cy="0"/>
            </a:xfrm>
            <a:custGeom>
              <a:avLst/>
              <a:gdLst/>
              <a:ahLst/>
              <a:cxnLst/>
              <a:rect l="l" t="t" r="r" b="b"/>
              <a:pathLst>
                <a:path w="272414">
                  <a:moveTo>
                    <a:pt x="0" y="0"/>
                  </a:moveTo>
                  <a:lnTo>
                    <a:pt x="272249" y="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80447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0" y="31456"/>
                  </a:lnTo>
                  <a:lnTo>
                    <a:pt x="43230" y="15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780447" y="38622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6"/>
                  </a:moveTo>
                  <a:lnTo>
                    <a:pt x="43230" y="15725"/>
                  </a:lnTo>
                  <a:lnTo>
                    <a:pt x="0" y="0"/>
                  </a:lnTo>
                  <a:lnTo>
                    <a:pt x="0" y="3145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2580436" y="4366626"/>
            <a:ext cx="1045210" cy="246379"/>
            <a:chOff x="2580436" y="4366626"/>
            <a:chExt cx="1045210" cy="246379"/>
          </a:xfrm>
        </p:grpSpPr>
        <p:sp>
          <p:nvSpPr>
            <p:cNvPr id="56" name="object 56"/>
            <p:cNvSpPr/>
            <p:nvPr/>
          </p:nvSpPr>
          <p:spPr>
            <a:xfrm>
              <a:off x="3346793" y="4489801"/>
              <a:ext cx="274320" cy="3175"/>
            </a:xfrm>
            <a:custGeom>
              <a:avLst/>
              <a:gdLst/>
              <a:ahLst/>
              <a:cxnLst/>
              <a:rect l="l" t="t" r="r" b="b"/>
              <a:pathLst>
                <a:path w="274320" h="3175">
                  <a:moveTo>
                    <a:pt x="274053" y="0"/>
                  </a:moveTo>
                  <a:lnTo>
                    <a:pt x="0" y="2976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303574" y="447704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053" y="0"/>
                  </a:moveTo>
                  <a:lnTo>
                    <a:pt x="0" y="16202"/>
                  </a:lnTo>
                  <a:lnTo>
                    <a:pt x="43395" y="31462"/>
                  </a:lnTo>
                  <a:lnTo>
                    <a:pt x="4305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303574" y="447704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053" y="0"/>
                  </a:moveTo>
                  <a:lnTo>
                    <a:pt x="0" y="16202"/>
                  </a:lnTo>
                  <a:lnTo>
                    <a:pt x="43395" y="31462"/>
                  </a:lnTo>
                  <a:lnTo>
                    <a:pt x="43053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0436" y="4366626"/>
              <a:ext cx="709195" cy="246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827" y="2137575"/>
            <a:ext cx="57194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000000"/>
                </a:solidFill>
              </a:rPr>
              <a:t>Apache</a:t>
            </a:r>
            <a:r>
              <a:rPr sz="4000" spc="-100" dirty="0">
                <a:solidFill>
                  <a:srgbClr val="000000"/>
                </a:solidFill>
              </a:rPr>
              <a:t> </a:t>
            </a:r>
            <a:r>
              <a:rPr sz="4000" spc="-65" dirty="0">
                <a:solidFill>
                  <a:srgbClr val="000000"/>
                </a:solidFill>
              </a:rPr>
              <a:t>Spark</a:t>
            </a:r>
            <a:r>
              <a:rPr sz="4000" spc="-100" dirty="0">
                <a:solidFill>
                  <a:srgbClr val="000000"/>
                </a:solidFill>
              </a:rPr>
              <a:t> </a:t>
            </a:r>
            <a:r>
              <a:rPr sz="4000" spc="-50" dirty="0">
                <a:solidFill>
                  <a:srgbClr val="000000"/>
                </a:solidFill>
              </a:rPr>
              <a:t>Ecosystem</a:t>
            </a:r>
            <a:endParaRPr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Apache</a:t>
            </a:r>
            <a:r>
              <a:rPr spc="-80" dirty="0"/>
              <a:t> </a:t>
            </a:r>
            <a:r>
              <a:rPr spc="-40" dirty="0"/>
              <a:t>Spark</a:t>
            </a:r>
            <a:r>
              <a:rPr spc="-70" dirty="0"/>
              <a:t> </a:t>
            </a:r>
            <a:r>
              <a:rPr spc="-40" dirty="0"/>
              <a:t>Ecosystem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5952" y="2844797"/>
            <a:ext cx="8122284" cy="158242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2482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955"/>
              </a:spcBef>
            </a:pPr>
            <a:r>
              <a:rPr sz="2600" b="1" spc="-120" dirty="0">
                <a:latin typeface="Arial"/>
                <a:cs typeface="Arial"/>
              </a:rPr>
              <a:t>Spark</a:t>
            </a:r>
            <a:r>
              <a:rPr sz="2600" b="1" spc="-65" dirty="0">
                <a:latin typeface="Arial"/>
                <a:cs typeface="Arial"/>
              </a:rPr>
              <a:t> </a:t>
            </a:r>
            <a:r>
              <a:rPr sz="2600" b="1" spc="-35" dirty="0">
                <a:latin typeface="Arial"/>
                <a:cs typeface="Arial"/>
              </a:rPr>
              <a:t>Core</a:t>
            </a:r>
            <a:r>
              <a:rPr sz="2600" b="1" spc="-130" dirty="0">
                <a:latin typeface="Arial"/>
                <a:cs typeface="Arial"/>
              </a:rPr>
              <a:t> </a:t>
            </a:r>
            <a:r>
              <a:rPr sz="2600" b="1" spc="-25" dirty="0">
                <a:latin typeface="Arial"/>
                <a:cs typeface="Arial"/>
              </a:rPr>
              <a:t>API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624" y="3799840"/>
            <a:ext cx="1036319" cy="307975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40005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315"/>
              </a:spcBef>
            </a:pPr>
            <a:r>
              <a:rPr sz="1400" b="1" spc="-10" dirty="0">
                <a:latin typeface="Arial"/>
                <a:cs typeface="Arial"/>
              </a:rPr>
              <a:t>Scala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89911" y="3799840"/>
            <a:ext cx="1036319" cy="307975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40005" rIns="0" bIns="0" rtlCol="0">
            <a:spAutoFit/>
          </a:bodyPr>
          <a:lstStyle/>
          <a:p>
            <a:pPr marL="239395">
              <a:lnSpc>
                <a:spcPct val="100000"/>
              </a:lnSpc>
              <a:spcBef>
                <a:spcPts val="315"/>
              </a:spcBef>
            </a:pPr>
            <a:r>
              <a:rPr sz="1400" b="1" spc="-10" dirty="0">
                <a:latin typeface="Arial"/>
                <a:cs typeface="Arial"/>
              </a:rPr>
              <a:t>Python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50195" y="3799840"/>
            <a:ext cx="1036319" cy="307975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400" b="1" spc="-25" dirty="0">
                <a:latin typeface="Arial"/>
                <a:cs typeface="Arial"/>
              </a:rPr>
              <a:t>SQL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0479" y="3799840"/>
            <a:ext cx="1036319" cy="307975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40005" rIns="0" bIns="0" rtlCol="0">
            <a:spAutoFit/>
          </a:bodyPr>
          <a:lstStyle/>
          <a:p>
            <a:pPr marL="339725">
              <a:lnSpc>
                <a:spcPct val="100000"/>
              </a:lnSpc>
              <a:spcBef>
                <a:spcPts val="315"/>
              </a:spcBef>
            </a:pPr>
            <a:r>
              <a:rPr sz="1400" b="1" spc="-20" dirty="0">
                <a:latin typeface="Arial"/>
                <a:cs typeface="Arial"/>
              </a:rPr>
              <a:t>Java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0763" y="3799840"/>
            <a:ext cx="1036319" cy="307975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400" b="1" spc="-50" dirty="0"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152" y="1504797"/>
            <a:ext cx="1784985" cy="1317625"/>
          </a:xfrm>
          <a:custGeom>
            <a:avLst/>
            <a:gdLst/>
            <a:ahLst/>
            <a:cxnLst/>
            <a:rect l="l" t="t" r="r" b="b"/>
            <a:pathLst>
              <a:path w="1784985" h="1317625">
                <a:moveTo>
                  <a:pt x="1565090" y="0"/>
                </a:moveTo>
                <a:lnTo>
                  <a:pt x="219600" y="0"/>
                </a:lnTo>
                <a:lnTo>
                  <a:pt x="175342" y="4461"/>
                </a:lnTo>
                <a:lnTo>
                  <a:pt x="134121" y="17258"/>
                </a:lnTo>
                <a:lnTo>
                  <a:pt x="96818" y="37506"/>
                </a:lnTo>
                <a:lnTo>
                  <a:pt x="64318" y="64322"/>
                </a:lnTo>
                <a:lnTo>
                  <a:pt x="37503" y="96823"/>
                </a:lnTo>
                <a:lnTo>
                  <a:pt x="17256" y="134127"/>
                </a:lnTo>
                <a:lnTo>
                  <a:pt x="4461" y="175350"/>
                </a:lnTo>
                <a:lnTo>
                  <a:pt x="0" y="219608"/>
                </a:lnTo>
                <a:lnTo>
                  <a:pt x="0" y="1098003"/>
                </a:lnTo>
                <a:lnTo>
                  <a:pt x="4461" y="1142261"/>
                </a:lnTo>
                <a:lnTo>
                  <a:pt x="17256" y="1183482"/>
                </a:lnTo>
                <a:lnTo>
                  <a:pt x="37503" y="1220784"/>
                </a:lnTo>
                <a:lnTo>
                  <a:pt x="64318" y="1253283"/>
                </a:lnTo>
                <a:lnTo>
                  <a:pt x="96818" y="1280097"/>
                </a:lnTo>
                <a:lnTo>
                  <a:pt x="134121" y="1300343"/>
                </a:lnTo>
                <a:lnTo>
                  <a:pt x="175342" y="1313138"/>
                </a:lnTo>
                <a:lnTo>
                  <a:pt x="219600" y="1317599"/>
                </a:lnTo>
                <a:lnTo>
                  <a:pt x="1565090" y="1317599"/>
                </a:lnTo>
                <a:lnTo>
                  <a:pt x="1609349" y="1313138"/>
                </a:lnTo>
                <a:lnTo>
                  <a:pt x="1650571" y="1300343"/>
                </a:lnTo>
                <a:lnTo>
                  <a:pt x="1687875" y="1280097"/>
                </a:lnTo>
                <a:lnTo>
                  <a:pt x="1720376" y="1253283"/>
                </a:lnTo>
                <a:lnTo>
                  <a:pt x="1747193" y="1220784"/>
                </a:lnTo>
                <a:lnTo>
                  <a:pt x="1767441" y="1183482"/>
                </a:lnTo>
                <a:lnTo>
                  <a:pt x="1780237" y="1142261"/>
                </a:lnTo>
                <a:lnTo>
                  <a:pt x="1784699" y="1098003"/>
                </a:lnTo>
                <a:lnTo>
                  <a:pt x="1784699" y="219608"/>
                </a:lnTo>
                <a:lnTo>
                  <a:pt x="1780440" y="176566"/>
                </a:lnTo>
                <a:lnTo>
                  <a:pt x="1767981" y="135570"/>
                </a:lnTo>
                <a:lnTo>
                  <a:pt x="1747800" y="97773"/>
                </a:lnTo>
                <a:lnTo>
                  <a:pt x="1720373" y="64325"/>
                </a:lnTo>
                <a:lnTo>
                  <a:pt x="1686925" y="36899"/>
                </a:lnTo>
                <a:lnTo>
                  <a:pt x="1649128" y="16717"/>
                </a:lnTo>
                <a:lnTo>
                  <a:pt x="1608132" y="4259"/>
                </a:lnTo>
                <a:lnTo>
                  <a:pt x="15650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3718" y="1823745"/>
            <a:ext cx="9842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spc="-70" dirty="0">
                <a:latin typeface="Arial"/>
                <a:cs typeface="Arial"/>
              </a:rPr>
              <a:t>Spark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SQL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60" dirty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40" dirty="0">
                <a:latin typeface="Arial"/>
                <a:cs typeface="Arial"/>
              </a:rPr>
              <a:t>DataFrames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33027" y="1501203"/>
            <a:ext cx="1784985" cy="1317625"/>
          </a:xfrm>
          <a:custGeom>
            <a:avLst/>
            <a:gdLst/>
            <a:ahLst/>
            <a:cxnLst/>
            <a:rect l="l" t="t" r="r" b="b"/>
            <a:pathLst>
              <a:path w="1784985" h="1317625">
                <a:moveTo>
                  <a:pt x="1565097" y="0"/>
                </a:moveTo>
                <a:lnTo>
                  <a:pt x="219608" y="0"/>
                </a:lnTo>
                <a:lnTo>
                  <a:pt x="175350" y="4461"/>
                </a:lnTo>
                <a:lnTo>
                  <a:pt x="134127" y="17256"/>
                </a:lnTo>
                <a:lnTo>
                  <a:pt x="96823" y="37502"/>
                </a:lnTo>
                <a:lnTo>
                  <a:pt x="64322" y="64315"/>
                </a:lnTo>
                <a:lnTo>
                  <a:pt x="37506" y="96815"/>
                </a:lnTo>
                <a:lnTo>
                  <a:pt x="17258" y="134116"/>
                </a:lnTo>
                <a:lnTo>
                  <a:pt x="4461" y="175337"/>
                </a:lnTo>
                <a:lnTo>
                  <a:pt x="0" y="219595"/>
                </a:lnTo>
                <a:lnTo>
                  <a:pt x="0" y="1097991"/>
                </a:lnTo>
                <a:lnTo>
                  <a:pt x="4461" y="1142249"/>
                </a:lnTo>
                <a:lnTo>
                  <a:pt x="17258" y="1183472"/>
                </a:lnTo>
                <a:lnTo>
                  <a:pt x="37506" y="1220775"/>
                </a:lnTo>
                <a:lnTo>
                  <a:pt x="64322" y="1253277"/>
                </a:lnTo>
                <a:lnTo>
                  <a:pt x="96823" y="1280093"/>
                </a:lnTo>
                <a:lnTo>
                  <a:pt x="134127" y="1300341"/>
                </a:lnTo>
                <a:lnTo>
                  <a:pt x="175350" y="1313137"/>
                </a:lnTo>
                <a:lnTo>
                  <a:pt x="219608" y="1317599"/>
                </a:lnTo>
                <a:lnTo>
                  <a:pt x="1565097" y="1317599"/>
                </a:lnTo>
                <a:lnTo>
                  <a:pt x="1609355" y="1313137"/>
                </a:lnTo>
                <a:lnTo>
                  <a:pt x="1650578" y="1300341"/>
                </a:lnTo>
                <a:lnTo>
                  <a:pt x="1687881" y="1280093"/>
                </a:lnTo>
                <a:lnTo>
                  <a:pt x="1720383" y="1253277"/>
                </a:lnTo>
                <a:lnTo>
                  <a:pt x="1747199" y="1220775"/>
                </a:lnTo>
                <a:lnTo>
                  <a:pt x="1767447" y="1183472"/>
                </a:lnTo>
                <a:lnTo>
                  <a:pt x="1780243" y="1142249"/>
                </a:lnTo>
                <a:lnTo>
                  <a:pt x="1784705" y="1097991"/>
                </a:lnTo>
                <a:lnTo>
                  <a:pt x="1784705" y="219595"/>
                </a:lnTo>
                <a:lnTo>
                  <a:pt x="1780446" y="176558"/>
                </a:lnTo>
                <a:lnTo>
                  <a:pt x="1767987" y="135562"/>
                </a:lnTo>
                <a:lnTo>
                  <a:pt x="1747806" y="97762"/>
                </a:lnTo>
                <a:lnTo>
                  <a:pt x="1720380" y="64312"/>
                </a:lnTo>
                <a:lnTo>
                  <a:pt x="1686937" y="36893"/>
                </a:lnTo>
                <a:lnTo>
                  <a:pt x="1649139" y="16716"/>
                </a:lnTo>
                <a:lnTo>
                  <a:pt x="1608141" y="4258"/>
                </a:lnTo>
                <a:lnTo>
                  <a:pt x="1565097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30828" y="1820151"/>
            <a:ext cx="83946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1910" algn="ctr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Batch</a:t>
            </a:r>
            <a:endParaRPr sz="1400">
              <a:latin typeface="Arial"/>
              <a:cs typeface="Arial"/>
            </a:endParaRPr>
          </a:p>
          <a:p>
            <a:pPr marR="41910" algn="ctr">
              <a:lnSpc>
                <a:spcPct val="100000"/>
              </a:lnSpc>
            </a:pPr>
            <a:r>
              <a:rPr sz="1400" b="1" spc="60" dirty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40" dirty="0">
                <a:latin typeface="Arial"/>
                <a:cs typeface="Arial"/>
              </a:rPr>
              <a:t>Streaming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32921" y="1508391"/>
            <a:ext cx="1784985" cy="1317625"/>
          </a:xfrm>
          <a:custGeom>
            <a:avLst/>
            <a:gdLst/>
            <a:ahLst/>
            <a:cxnLst/>
            <a:rect l="l" t="t" r="r" b="b"/>
            <a:pathLst>
              <a:path w="1784984" h="1317625">
                <a:moveTo>
                  <a:pt x="1565097" y="0"/>
                </a:moveTo>
                <a:lnTo>
                  <a:pt x="219608" y="0"/>
                </a:lnTo>
                <a:lnTo>
                  <a:pt x="175350" y="4461"/>
                </a:lnTo>
                <a:lnTo>
                  <a:pt x="134127" y="17258"/>
                </a:lnTo>
                <a:lnTo>
                  <a:pt x="96823" y="37506"/>
                </a:lnTo>
                <a:lnTo>
                  <a:pt x="64322" y="64322"/>
                </a:lnTo>
                <a:lnTo>
                  <a:pt x="37506" y="96823"/>
                </a:lnTo>
                <a:lnTo>
                  <a:pt x="17258" y="134127"/>
                </a:lnTo>
                <a:lnTo>
                  <a:pt x="4461" y="175350"/>
                </a:lnTo>
                <a:lnTo>
                  <a:pt x="0" y="219608"/>
                </a:lnTo>
                <a:lnTo>
                  <a:pt x="0" y="1098003"/>
                </a:lnTo>
                <a:lnTo>
                  <a:pt x="4461" y="1142262"/>
                </a:lnTo>
                <a:lnTo>
                  <a:pt x="17258" y="1183484"/>
                </a:lnTo>
                <a:lnTo>
                  <a:pt x="37506" y="1220788"/>
                </a:lnTo>
                <a:lnTo>
                  <a:pt x="64322" y="1253289"/>
                </a:lnTo>
                <a:lnTo>
                  <a:pt x="96823" y="1280106"/>
                </a:lnTo>
                <a:lnTo>
                  <a:pt x="134127" y="1300354"/>
                </a:lnTo>
                <a:lnTo>
                  <a:pt x="175350" y="1313150"/>
                </a:lnTo>
                <a:lnTo>
                  <a:pt x="219608" y="1317612"/>
                </a:lnTo>
                <a:lnTo>
                  <a:pt x="1565097" y="1317612"/>
                </a:lnTo>
                <a:lnTo>
                  <a:pt x="1609355" y="1313150"/>
                </a:lnTo>
                <a:lnTo>
                  <a:pt x="1650576" y="1300354"/>
                </a:lnTo>
                <a:lnTo>
                  <a:pt x="1687877" y="1280106"/>
                </a:lnTo>
                <a:lnTo>
                  <a:pt x="1720376" y="1253289"/>
                </a:lnTo>
                <a:lnTo>
                  <a:pt x="1747190" y="1220788"/>
                </a:lnTo>
                <a:lnTo>
                  <a:pt x="1767436" y="1183484"/>
                </a:lnTo>
                <a:lnTo>
                  <a:pt x="1780231" y="1142262"/>
                </a:lnTo>
                <a:lnTo>
                  <a:pt x="1784692" y="1098003"/>
                </a:lnTo>
                <a:lnTo>
                  <a:pt x="1784692" y="219608"/>
                </a:lnTo>
                <a:lnTo>
                  <a:pt x="1780435" y="176566"/>
                </a:lnTo>
                <a:lnTo>
                  <a:pt x="1767981" y="135570"/>
                </a:lnTo>
                <a:lnTo>
                  <a:pt x="1747804" y="97773"/>
                </a:lnTo>
                <a:lnTo>
                  <a:pt x="1720380" y="64325"/>
                </a:lnTo>
                <a:lnTo>
                  <a:pt x="1686932" y="36899"/>
                </a:lnTo>
                <a:lnTo>
                  <a:pt x="1649134" y="16717"/>
                </a:lnTo>
                <a:lnTo>
                  <a:pt x="1608139" y="4259"/>
                </a:lnTo>
                <a:lnTo>
                  <a:pt x="1565097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03185" y="1827352"/>
            <a:ext cx="14452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ML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Lib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60" dirty="0"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35" dirty="0">
                <a:latin typeface="Arial"/>
                <a:cs typeface="Arial"/>
              </a:rPr>
              <a:t>Machine </a:t>
            </a:r>
            <a:r>
              <a:rPr sz="1400" b="1" spc="-40" dirty="0">
                <a:latin typeface="Arial"/>
                <a:cs typeface="Arial"/>
              </a:rPr>
              <a:t>Learning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32803" y="1511998"/>
            <a:ext cx="1784985" cy="1317625"/>
          </a:xfrm>
          <a:custGeom>
            <a:avLst/>
            <a:gdLst/>
            <a:ahLst/>
            <a:cxnLst/>
            <a:rect l="l" t="t" r="r" b="b"/>
            <a:pathLst>
              <a:path w="1784984" h="1317625">
                <a:moveTo>
                  <a:pt x="1565097" y="0"/>
                </a:moveTo>
                <a:lnTo>
                  <a:pt x="219595" y="0"/>
                </a:lnTo>
                <a:lnTo>
                  <a:pt x="175337" y="4461"/>
                </a:lnTo>
                <a:lnTo>
                  <a:pt x="134116" y="17258"/>
                </a:lnTo>
                <a:lnTo>
                  <a:pt x="96815" y="37506"/>
                </a:lnTo>
                <a:lnTo>
                  <a:pt x="64315" y="64322"/>
                </a:lnTo>
                <a:lnTo>
                  <a:pt x="37502" y="96823"/>
                </a:lnTo>
                <a:lnTo>
                  <a:pt x="17256" y="134127"/>
                </a:lnTo>
                <a:lnTo>
                  <a:pt x="4461" y="175350"/>
                </a:lnTo>
                <a:lnTo>
                  <a:pt x="0" y="219608"/>
                </a:lnTo>
                <a:lnTo>
                  <a:pt x="0" y="1097991"/>
                </a:lnTo>
                <a:lnTo>
                  <a:pt x="4461" y="1142249"/>
                </a:lnTo>
                <a:lnTo>
                  <a:pt x="17256" y="1183472"/>
                </a:lnTo>
                <a:lnTo>
                  <a:pt x="37502" y="1220775"/>
                </a:lnTo>
                <a:lnTo>
                  <a:pt x="64315" y="1253277"/>
                </a:lnTo>
                <a:lnTo>
                  <a:pt x="96815" y="1280093"/>
                </a:lnTo>
                <a:lnTo>
                  <a:pt x="134116" y="1300341"/>
                </a:lnTo>
                <a:lnTo>
                  <a:pt x="175337" y="1313137"/>
                </a:lnTo>
                <a:lnTo>
                  <a:pt x="219595" y="1317599"/>
                </a:lnTo>
                <a:lnTo>
                  <a:pt x="1565097" y="1317599"/>
                </a:lnTo>
                <a:lnTo>
                  <a:pt x="1609355" y="1313137"/>
                </a:lnTo>
                <a:lnTo>
                  <a:pt x="1650576" y="1300341"/>
                </a:lnTo>
                <a:lnTo>
                  <a:pt x="1687877" y="1280093"/>
                </a:lnTo>
                <a:lnTo>
                  <a:pt x="1720376" y="1253277"/>
                </a:lnTo>
                <a:lnTo>
                  <a:pt x="1747190" y="1220775"/>
                </a:lnTo>
                <a:lnTo>
                  <a:pt x="1767436" y="1183472"/>
                </a:lnTo>
                <a:lnTo>
                  <a:pt x="1780231" y="1142249"/>
                </a:lnTo>
                <a:lnTo>
                  <a:pt x="1784692" y="1097991"/>
                </a:lnTo>
                <a:lnTo>
                  <a:pt x="1784692" y="219608"/>
                </a:lnTo>
                <a:lnTo>
                  <a:pt x="1780434" y="176564"/>
                </a:lnTo>
                <a:lnTo>
                  <a:pt x="1767976" y="135566"/>
                </a:lnTo>
                <a:lnTo>
                  <a:pt x="1747799" y="97768"/>
                </a:lnTo>
                <a:lnTo>
                  <a:pt x="1720380" y="64325"/>
                </a:lnTo>
                <a:lnTo>
                  <a:pt x="1686932" y="36899"/>
                </a:lnTo>
                <a:lnTo>
                  <a:pt x="1649134" y="16717"/>
                </a:lnTo>
                <a:lnTo>
                  <a:pt x="1608139" y="4259"/>
                </a:lnTo>
                <a:lnTo>
                  <a:pt x="1565097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06271" y="2040784"/>
            <a:ext cx="63817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10" dirty="0">
                <a:latin typeface="Arial"/>
                <a:cs typeface="Arial"/>
              </a:rPr>
              <a:t>Graph</a:t>
            </a:r>
            <a:r>
              <a:rPr sz="1400" b="1" i="1" spc="-10" dirty="0">
                <a:latin typeface="Arial Narrow"/>
                <a:cs typeface="Arial Narrow"/>
              </a:rPr>
              <a:t>X</a:t>
            </a:r>
            <a:endParaRPr sz="14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2007" y="182625"/>
            <a:ext cx="1341755" cy="643255"/>
            <a:chOff x="7422007" y="182625"/>
            <a:chExt cx="1341755" cy="643255"/>
          </a:xfrm>
        </p:grpSpPr>
        <p:sp>
          <p:nvSpPr>
            <p:cNvPr id="3" name="object 3"/>
            <p:cNvSpPr/>
            <p:nvPr/>
          </p:nvSpPr>
          <p:spPr>
            <a:xfrm>
              <a:off x="7422007" y="182625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29" h="405130">
                  <a:moveTo>
                    <a:pt x="202552" y="0"/>
                  </a:moveTo>
                  <a:lnTo>
                    <a:pt x="156110" y="5349"/>
                  </a:lnTo>
                  <a:lnTo>
                    <a:pt x="113477" y="20588"/>
                  </a:lnTo>
                  <a:lnTo>
                    <a:pt x="75868" y="44500"/>
                  </a:lnTo>
                  <a:lnTo>
                    <a:pt x="44500" y="75868"/>
                  </a:lnTo>
                  <a:lnTo>
                    <a:pt x="20588" y="113477"/>
                  </a:lnTo>
                  <a:lnTo>
                    <a:pt x="5349" y="156110"/>
                  </a:lnTo>
                  <a:lnTo>
                    <a:pt x="0" y="202552"/>
                  </a:lnTo>
                  <a:lnTo>
                    <a:pt x="5349" y="248994"/>
                  </a:lnTo>
                  <a:lnTo>
                    <a:pt x="20588" y="291627"/>
                  </a:lnTo>
                  <a:lnTo>
                    <a:pt x="44500" y="329236"/>
                  </a:lnTo>
                  <a:lnTo>
                    <a:pt x="75868" y="360604"/>
                  </a:lnTo>
                  <a:lnTo>
                    <a:pt x="113477" y="384516"/>
                  </a:lnTo>
                  <a:lnTo>
                    <a:pt x="156110" y="399754"/>
                  </a:lnTo>
                  <a:lnTo>
                    <a:pt x="202552" y="405104"/>
                  </a:lnTo>
                  <a:lnTo>
                    <a:pt x="248993" y="399754"/>
                  </a:lnTo>
                  <a:lnTo>
                    <a:pt x="291624" y="384516"/>
                  </a:lnTo>
                  <a:lnTo>
                    <a:pt x="329231" y="360604"/>
                  </a:lnTo>
                  <a:lnTo>
                    <a:pt x="360596" y="329236"/>
                  </a:lnTo>
                  <a:lnTo>
                    <a:pt x="384505" y="291627"/>
                  </a:lnTo>
                  <a:lnTo>
                    <a:pt x="399742" y="248994"/>
                  </a:lnTo>
                  <a:lnTo>
                    <a:pt x="405091" y="202552"/>
                  </a:lnTo>
                  <a:lnTo>
                    <a:pt x="401164" y="162852"/>
                  </a:lnTo>
                  <a:lnTo>
                    <a:pt x="389675" y="125042"/>
                  </a:lnTo>
                  <a:lnTo>
                    <a:pt x="371064" y="90182"/>
                  </a:lnTo>
                  <a:lnTo>
                    <a:pt x="345770" y="59334"/>
                  </a:lnTo>
                  <a:lnTo>
                    <a:pt x="314921" y="34038"/>
                  </a:lnTo>
                  <a:lnTo>
                    <a:pt x="280061" y="15422"/>
                  </a:lnTo>
                  <a:lnTo>
                    <a:pt x="242251" y="3929"/>
                  </a:lnTo>
                  <a:lnTo>
                    <a:pt x="20255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69162" y="229780"/>
              <a:ext cx="311150" cy="311150"/>
            </a:xfrm>
            <a:custGeom>
              <a:avLst/>
              <a:gdLst/>
              <a:ahLst/>
              <a:cxnLst/>
              <a:rect l="l" t="t" r="r" b="b"/>
              <a:pathLst>
                <a:path w="311150" h="311150">
                  <a:moveTo>
                    <a:pt x="155397" y="0"/>
                  </a:moveTo>
                  <a:lnTo>
                    <a:pt x="106278" y="7921"/>
                  </a:lnTo>
                  <a:lnTo>
                    <a:pt x="63620" y="29981"/>
                  </a:lnTo>
                  <a:lnTo>
                    <a:pt x="29981" y="63620"/>
                  </a:lnTo>
                  <a:lnTo>
                    <a:pt x="7921" y="106278"/>
                  </a:lnTo>
                  <a:lnTo>
                    <a:pt x="0" y="155397"/>
                  </a:lnTo>
                  <a:lnTo>
                    <a:pt x="7921" y="204515"/>
                  </a:lnTo>
                  <a:lnTo>
                    <a:pt x="29981" y="247174"/>
                  </a:lnTo>
                  <a:lnTo>
                    <a:pt x="63620" y="280812"/>
                  </a:lnTo>
                  <a:lnTo>
                    <a:pt x="106278" y="302872"/>
                  </a:lnTo>
                  <a:lnTo>
                    <a:pt x="155397" y="310794"/>
                  </a:lnTo>
                  <a:lnTo>
                    <a:pt x="204515" y="302872"/>
                  </a:lnTo>
                  <a:lnTo>
                    <a:pt x="247174" y="280812"/>
                  </a:lnTo>
                  <a:lnTo>
                    <a:pt x="280812" y="247174"/>
                  </a:lnTo>
                  <a:lnTo>
                    <a:pt x="302872" y="204515"/>
                  </a:lnTo>
                  <a:lnTo>
                    <a:pt x="310794" y="155397"/>
                  </a:lnTo>
                  <a:lnTo>
                    <a:pt x="307781" y="124939"/>
                  </a:lnTo>
                  <a:lnTo>
                    <a:pt x="284685" y="69181"/>
                  </a:lnTo>
                  <a:lnTo>
                    <a:pt x="241607" y="26108"/>
                  </a:lnTo>
                  <a:lnTo>
                    <a:pt x="185853" y="3013"/>
                  </a:lnTo>
                  <a:lnTo>
                    <a:pt x="155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00112" y="249554"/>
              <a:ext cx="48895" cy="271780"/>
            </a:xfrm>
            <a:custGeom>
              <a:avLst/>
              <a:gdLst/>
              <a:ahLst/>
              <a:cxnLst/>
              <a:rect l="l" t="t" r="r" b="b"/>
              <a:pathLst>
                <a:path w="48895" h="271780">
                  <a:moveTo>
                    <a:pt x="48882" y="66382"/>
                  </a:moveTo>
                  <a:lnTo>
                    <a:pt x="0" y="66382"/>
                  </a:lnTo>
                  <a:lnTo>
                    <a:pt x="0" y="271259"/>
                  </a:lnTo>
                  <a:lnTo>
                    <a:pt x="48882" y="271259"/>
                  </a:lnTo>
                  <a:lnTo>
                    <a:pt x="48882" y="66382"/>
                  </a:lnTo>
                  <a:close/>
                </a:path>
                <a:path w="48895" h="271780">
                  <a:moveTo>
                    <a:pt x="48882" y="0"/>
                  </a:moveTo>
                  <a:lnTo>
                    <a:pt x="0" y="0"/>
                  </a:lnTo>
                  <a:lnTo>
                    <a:pt x="0" y="48869"/>
                  </a:lnTo>
                  <a:lnTo>
                    <a:pt x="48882" y="48869"/>
                  </a:lnTo>
                  <a:lnTo>
                    <a:pt x="4888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Apache</a:t>
            </a:r>
            <a:r>
              <a:rPr spc="-80" dirty="0"/>
              <a:t> </a:t>
            </a:r>
            <a:r>
              <a:rPr spc="-40" dirty="0"/>
              <a:t>Spark</a:t>
            </a:r>
            <a:r>
              <a:rPr spc="-70" dirty="0"/>
              <a:t> </a:t>
            </a:r>
            <a:r>
              <a:rPr spc="-10" dirty="0"/>
              <a:t>History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515952" y="1965286"/>
            <a:ext cx="8122284" cy="1254125"/>
            <a:chOff x="515952" y="1965286"/>
            <a:chExt cx="8122284" cy="1254125"/>
          </a:xfrm>
        </p:grpSpPr>
        <p:sp>
          <p:nvSpPr>
            <p:cNvPr id="8" name="object 8"/>
            <p:cNvSpPr/>
            <p:nvPr/>
          </p:nvSpPr>
          <p:spPr>
            <a:xfrm>
              <a:off x="515952" y="2438399"/>
              <a:ext cx="8122284" cy="781050"/>
            </a:xfrm>
            <a:custGeom>
              <a:avLst/>
              <a:gdLst/>
              <a:ahLst/>
              <a:cxnLst/>
              <a:rect l="l" t="t" r="r" b="b"/>
              <a:pathLst>
                <a:path w="8122284" h="781050">
                  <a:moveTo>
                    <a:pt x="24392" y="195148"/>
                  </a:moveTo>
                  <a:lnTo>
                    <a:pt x="0" y="195148"/>
                  </a:lnTo>
                  <a:lnTo>
                    <a:pt x="0" y="585449"/>
                  </a:lnTo>
                  <a:lnTo>
                    <a:pt x="24392" y="585449"/>
                  </a:lnTo>
                  <a:lnTo>
                    <a:pt x="24392" y="195148"/>
                  </a:lnTo>
                  <a:close/>
                </a:path>
                <a:path w="8122284" h="781050">
                  <a:moveTo>
                    <a:pt x="97571" y="195148"/>
                  </a:moveTo>
                  <a:lnTo>
                    <a:pt x="48785" y="195148"/>
                  </a:lnTo>
                  <a:lnTo>
                    <a:pt x="48785" y="585449"/>
                  </a:lnTo>
                  <a:lnTo>
                    <a:pt x="97571" y="585449"/>
                  </a:lnTo>
                  <a:lnTo>
                    <a:pt x="97571" y="195148"/>
                  </a:lnTo>
                  <a:close/>
                </a:path>
                <a:path w="8122284" h="781050">
                  <a:moveTo>
                    <a:pt x="7731592" y="0"/>
                  </a:moveTo>
                  <a:lnTo>
                    <a:pt x="7731592" y="195148"/>
                  </a:lnTo>
                  <a:lnTo>
                    <a:pt x="121964" y="195148"/>
                  </a:lnTo>
                  <a:lnTo>
                    <a:pt x="121964" y="585444"/>
                  </a:lnTo>
                  <a:lnTo>
                    <a:pt x="7731592" y="585444"/>
                  </a:lnTo>
                  <a:lnTo>
                    <a:pt x="7731592" y="780592"/>
                  </a:lnTo>
                  <a:lnTo>
                    <a:pt x="8121901" y="390296"/>
                  </a:lnTo>
                  <a:lnTo>
                    <a:pt x="7731592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2439" y="2686507"/>
              <a:ext cx="283210" cy="278130"/>
            </a:xfrm>
            <a:custGeom>
              <a:avLst/>
              <a:gdLst/>
              <a:ahLst/>
              <a:cxnLst/>
              <a:rect l="l" t="t" r="r" b="b"/>
              <a:pathLst>
                <a:path w="283209" h="278130">
                  <a:moveTo>
                    <a:pt x="141451" y="0"/>
                  </a:moveTo>
                  <a:lnTo>
                    <a:pt x="96742" y="7088"/>
                  </a:lnTo>
                  <a:lnTo>
                    <a:pt x="57912" y="26828"/>
                  </a:lnTo>
                  <a:lnTo>
                    <a:pt x="27292" y="56929"/>
                  </a:lnTo>
                  <a:lnTo>
                    <a:pt x="7211" y="95100"/>
                  </a:lnTo>
                  <a:lnTo>
                    <a:pt x="0" y="139052"/>
                  </a:lnTo>
                  <a:lnTo>
                    <a:pt x="7211" y="183003"/>
                  </a:lnTo>
                  <a:lnTo>
                    <a:pt x="27292" y="221174"/>
                  </a:lnTo>
                  <a:lnTo>
                    <a:pt x="57912" y="251275"/>
                  </a:lnTo>
                  <a:lnTo>
                    <a:pt x="96742" y="271015"/>
                  </a:lnTo>
                  <a:lnTo>
                    <a:pt x="141451" y="278104"/>
                  </a:lnTo>
                  <a:lnTo>
                    <a:pt x="186159" y="271015"/>
                  </a:lnTo>
                  <a:lnTo>
                    <a:pt x="224988" y="251275"/>
                  </a:lnTo>
                  <a:lnTo>
                    <a:pt x="255607" y="221174"/>
                  </a:lnTo>
                  <a:lnTo>
                    <a:pt x="275686" y="183003"/>
                  </a:lnTo>
                  <a:lnTo>
                    <a:pt x="282897" y="139052"/>
                  </a:lnTo>
                  <a:lnTo>
                    <a:pt x="280154" y="111796"/>
                  </a:lnTo>
                  <a:lnTo>
                    <a:pt x="259133" y="61905"/>
                  </a:lnTo>
                  <a:lnTo>
                    <a:pt x="219925" y="23365"/>
                  </a:lnTo>
                  <a:lnTo>
                    <a:pt x="169175" y="2697"/>
                  </a:lnTo>
                  <a:lnTo>
                    <a:pt x="1414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3905" y="1976399"/>
              <a:ext cx="0" cy="671195"/>
            </a:xfrm>
            <a:custGeom>
              <a:avLst/>
              <a:gdLst/>
              <a:ahLst/>
              <a:cxnLst/>
              <a:rect l="l" t="t" r="r" b="b"/>
              <a:pathLst>
                <a:path h="671194">
                  <a:moveTo>
                    <a:pt x="0" y="671093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5382" y="1200365"/>
            <a:ext cx="8534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Started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5" dirty="0">
                <a:latin typeface="Arial"/>
                <a:cs typeface="Arial"/>
              </a:rPr>
              <a:t>as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a </a:t>
            </a:r>
            <a:r>
              <a:rPr sz="1100" spc="-10" dirty="0">
                <a:latin typeface="Arial"/>
                <a:cs typeface="Arial"/>
              </a:rPr>
              <a:t>Research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7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UC </a:t>
            </a:r>
            <a:r>
              <a:rPr sz="1100" spc="-10" dirty="0">
                <a:latin typeface="Arial"/>
                <a:cs typeface="Arial"/>
              </a:rPr>
              <a:t>Berkeley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2464" y="3076511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2009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42515" y="1976996"/>
            <a:ext cx="5983605" cy="1686560"/>
            <a:chOff x="2042515" y="1976996"/>
            <a:chExt cx="5983605" cy="1686560"/>
          </a:xfrm>
        </p:grpSpPr>
        <p:sp>
          <p:nvSpPr>
            <p:cNvPr id="14" name="object 14"/>
            <p:cNvSpPr/>
            <p:nvPr/>
          </p:nvSpPr>
          <p:spPr>
            <a:xfrm>
              <a:off x="2042515" y="2686506"/>
              <a:ext cx="1423035" cy="278130"/>
            </a:xfrm>
            <a:custGeom>
              <a:avLst/>
              <a:gdLst/>
              <a:ahLst/>
              <a:cxnLst/>
              <a:rect l="l" t="t" r="r" b="b"/>
              <a:pathLst>
                <a:path w="1423035" h="278130">
                  <a:moveTo>
                    <a:pt x="282892" y="139052"/>
                  </a:moveTo>
                  <a:lnTo>
                    <a:pt x="272122" y="85839"/>
                  </a:lnTo>
                  <a:lnTo>
                    <a:pt x="241465" y="40728"/>
                  </a:lnTo>
                  <a:lnTo>
                    <a:pt x="195567" y="10591"/>
                  </a:lnTo>
                  <a:lnTo>
                    <a:pt x="141452" y="0"/>
                  </a:lnTo>
                  <a:lnTo>
                    <a:pt x="96735" y="7099"/>
                  </a:lnTo>
                  <a:lnTo>
                    <a:pt x="57899" y="26835"/>
                  </a:lnTo>
                  <a:lnTo>
                    <a:pt x="27279" y="56934"/>
                  </a:lnTo>
                  <a:lnTo>
                    <a:pt x="7200" y="95110"/>
                  </a:lnTo>
                  <a:lnTo>
                    <a:pt x="0" y="139052"/>
                  </a:lnTo>
                  <a:lnTo>
                    <a:pt x="7200" y="183007"/>
                  </a:lnTo>
                  <a:lnTo>
                    <a:pt x="27279" y="221183"/>
                  </a:lnTo>
                  <a:lnTo>
                    <a:pt x="57899" y="251282"/>
                  </a:lnTo>
                  <a:lnTo>
                    <a:pt x="96735" y="271018"/>
                  </a:lnTo>
                  <a:lnTo>
                    <a:pt x="141452" y="278104"/>
                  </a:lnTo>
                  <a:lnTo>
                    <a:pt x="186156" y="271018"/>
                  </a:lnTo>
                  <a:lnTo>
                    <a:pt x="224980" y="251282"/>
                  </a:lnTo>
                  <a:lnTo>
                    <a:pt x="255600" y="221183"/>
                  </a:lnTo>
                  <a:lnTo>
                    <a:pt x="275678" y="183007"/>
                  </a:lnTo>
                  <a:lnTo>
                    <a:pt x="282892" y="139052"/>
                  </a:lnTo>
                  <a:close/>
                </a:path>
                <a:path w="1423035" h="278130">
                  <a:moveTo>
                    <a:pt x="1422971" y="139052"/>
                  </a:moveTo>
                  <a:lnTo>
                    <a:pt x="1412201" y="85839"/>
                  </a:lnTo>
                  <a:lnTo>
                    <a:pt x="1381544" y="40728"/>
                  </a:lnTo>
                  <a:lnTo>
                    <a:pt x="1335646" y="10591"/>
                  </a:lnTo>
                  <a:lnTo>
                    <a:pt x="1281518" y="0"/>
                  </a:lnTo>
                  <a:lnTo>
                    <a:pt x="1236802" y="7099"/>
                  </a:lnTo>
                  <a:lnTo>
                    <a:pt x="1197978" y="26835"/>
                  </a:lnTo>
                  <a:lnTo>
                    <a:pt x="1167358" y="56934"/>
                  </a:lnTo>
                  <a:lnTo>
                    <a:pt x="1147267" y="95110"/>
                  </a:lnTo>
                  <a:lnTo>
                    <a:pt x="1140066" y="139052"/>
                  </a:lnTo>
                  <a:lnTo>
                    <a:pt x="1147267" y="183007"/>
                  </a:lnTo>
                  <a:lnTo>
                    <a:pt x="1167358" y="221183"/>
                  </a:lnTo>
                  <a:lnTo>
                    <a:pt x="1197978" y="251282"/>
                  </a:lnTo>
                  <a:lnTo>
                    <a:pt x="1236802" y="271018"/>
                  </a:lnTo>
                  <a:lnTo>
                    <a:pt x="1281518" y="278104"/>
                  </a:lnTo>
                  <a:lnTo>
                    <a:pt x="1326222" y="271018"/>
                  </a:lnTo>
                  <a:lnTo>
                    <a:pt x="1365046" y="251282"/>
                  </a:lnTo>
                  <a:lnTo>
                    <a:pt x="1395666" y="221183"/>
                  </a:lnTo>
                  <a:lnTo>
                    <a:pt x="1415757" y="183007"/>
                  </a:lnTo>
                  <a:lnTo>
                    <a:pt x="1422971" y="13905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24034" y="1976996"/>
              <a:ext cx="0" cy="671195"/>
            </a:xfrm>
            <a:custGeom>
              <a:avLst/>
              <a:gdLst/>
              <a:ahLst/>
              <a:cxnLst/>
              <a:rect l="l" t="t" r="r" b="b"/>
              <a:pathLst>
                <a:path h="671194">
                  <a:moveTo>
                    <a:pt x="0" y="671106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22546" y="2686506"/>
              <a:ext cx="3703320" cy="288925"/>
            </a:xfrm>
            <a:custGeom>
              <a:avLst/>
              <a:gdLst/>
              <a:ahLst/>
              <a:cxnLst/>
              <a:rect l="l" t="t" r="r" b="b"/>
              <a:pathLst>
                <a:path w="3703320" h="288925">
                  <a:moveTo>
                    <a:pt x="282905" y="139052"/>
                  </a:moveTo>
                  <a:lnTo>
                    <a:pt x="272135" y="85839"/>
                  </a:lnTo>
                  <a:lnTo>
                    <a:pt x="241477" y="40728"/>
                  </a:lnTo>
                  <a:lnTo>
                    <a:pt x="195580" y="10591"/>
                  </a:lnTo>
                  <a:lnTo>
                    <a:pt x="141452" y="0"/>
                  </a:lnTo>
                  <a:lnTo>
                    <a:pt x="96735" y="7099"/>
                  </a:lnTo>
                  <a:lnTo>
                    <a:pt x="57912" y="26835"/>
                  </a:lnTo>
                  <a:lnTo>
                    <a:pt x="27292" y="56934"/>
                  </a:lnTo>
                  <a:lnTo>
                    <a:pt x="7200" y="95110"/>
                  </a:lnTo>
                  <a:lnTo>
                    <a:pt x="0" y="139052"/>
                  </a:lnTo>
                  <a:lnTo>
                    <a:pt x="7200" y="183007"/>
                  </a:lnTo>
                  <a:lnTo>
                    <a:pt x="27292" y="221183"/>
                  </a:lnTo>
                  <a:lnTo>
                    <a:pt x="57912" y="251282"/>
                  </a:lnTo>
                  <a:lnTo>
                    <a:pt x="96735" y="271018"/>
                  </a:lnTo>
                  <a:lnTo>
                    <a:pt x="141452" y="278104"/>
                  </a:lnTo>
                  <a:lnTo>
                    <a:pt x="186156" y="271018"/>
                  </a:lnTo>
                  <a:lnTo>
                    <a:pt x="224980" y="251282"/>
                  </a:lnTo>
                  <a:lnTo>
                    <a:pt x="255600" y="221183"/>
                  </a:lnTo>
                  <a:lnTo>
                    <a:pt x="275691" y="183007"/>
                  </a:lnTo>
                  <a:lnTo>
                    <a:pt x="282905" y="139052"/>
                  </a:lnTo>
                  <a:close/>
                </a:path>
                <a:path w="3703320" h="288925">
                  <a:moveTo>
                    <a:pt x="1423085" y="139052"/>
                  </a:moveTo>
                  <a:lnTo>
                    <a:pt x="1412316" y="85839"/>
                  </a:lnTo>
                  <a:lnTo>
                    <a:pt x="1381658" y="40728"/>
                  </a:lnTo>
                  <a:lnTo>
                    <a:pt x="1335760" y="10591"/>
                  </a:lnTo>
                  <a:lnTo>
                    <a:pt x="1281633" y="0"/>
                  </a:lnTo>
                  <a:lnTo>
                    <a:pt x="1236916" y="7099"/>
                  </a:lnTo>
                  <a:lnTo>
                    <a:pt x="1198092" y="26835"/>
                  </a:lnTo>
                  <a:lnTo>
                    <a:pt x="1167472" y="56934"/>
                  </a:lnTo>
                  <a:lnTo>
                    <a:pt x="1147381" y="95110"/>
                  </a:lnTo>
                  <a:lnTo>
                    <a:pt x="1140180" y="139052"/>
                  </a:lnTo>
                  <a:lnTo>
                    <a:pt x="1147381" y="183007"/>
                  </a:lnTo>
                  <a:lnTo>
                    <a:pt x="1167472" y="221183"/>
                  </a:lnTo>
                  <a:lnTo>
                    <a:pt x="1198092" y="251282"/>
                  </a:lnTo>
                  <a:lnTo>
                    <a:pt x="1236916" y="271018"/>
                  </a:lnTo>
                  <a:lnTo>
                    <a:pt x="1281633" y="278104"/>
                  </a:lnTo>
                  <a:lnTo>
                    <a:pt x="1326337" y="271018"/>
                  </a:lnTo>
                  <a:lnTo>
                    <a:pt x="1365161" y="251282"/>
                  </a:lnTo>
                  <a:lnTo>
                    <a:pt x="1395780" y="221183"/>
                  </a:lnTo>
                  <a:lnTo>
                    <a:pt x="1415872" y="183007"/>
                  </a:lnTo>
                  <a:lnTo>
                    <a:pt x="1423085" y="139052"/>
                  </a:lnTo>
                  <a:close/>
                </a:path>
                <a:path w="3703320" h="288925">
                  <a:moveTo>
                    <a:pt x="2563164" y="139052"/>
                  </a:moveTo>
                  <a:lnTo>
                    <a:pt x="2552395" y="85839"/>
                  </a:lnTo>
                  <a:lnTo>
                    <a:pt x="2521737" y="40728"/>
                  </a:lnTo>
                  <a:lnTo>
                    <a:pt x="2475839" y="10591"/>
                  </a:lnTo>
                  <a:lnTo>
                    <a:pt x="2421712" y="0"/>
                  </a:lnTo>
                  <a:lnTo>
                    <a:pt x="2376995" y="7099"/>
                  </a:lnTo>
                  <a:lnTo>
                    <a:pt x="2338171" y="26835"/>
                  </a:lnTo>
                  <a:lnTo>
                    <a:pt x="2307552" y="56934"/>
                  </a:lnTo>
                  <a:lnTo>
                    <a:pt x="2287460" y="95110"/>
                  </a:lnTo>
                  <a:lnTo>
                    <a:pt x="2280259" y="139052"/>
                  </a:lnTo>
                  <a:lnTo>
                    <a:pt x="2287460" y="183007"/>
                  </a:lnTo>
                  <a:lnTo>
                    <a:pt x="2307552" y="221183"/>
                  </a:lnTo>
                  <a:lnTo>
                    <a:pt x="2338171" y="251282"/>
                  </a:lnTo>
                  <a:lnTo>
                    <a:pt x="2376995" y="271018"/>
                  </a:lnTo>
                  <a:lnTo>
                    <a:pt x="2421712" y="278104"/>
                  </a:lnTo>
                  <a:lnTo>
                    <a:pt x="2466416" y="271018"/>
                  </a:lnTo>
                  <a:lnTo>
                    <a:pt x="2505240" y="251282"/>
                  </a:lnTo>
                  <a:lnTo>
                    <a:pt x="2535859" y="221183"/>
                  </a:lnTo>
                  <a:lnTo>
                    <a:pt x="2555951" y="183007"/>
                  </a:lnTo>
                  <a:lnTo>
                    <a:pt x="2563164" y="139052"/>
                  </a:lnTo>
                  <a:close/>
                </a:path>
                <a:path w="3703320" h="288925">
                  <a:moveTo>
                    <a:pt x="3703231" y="149834"/>
                  </a:moveTo>
                  <a:lnTo>
                    <a:pt x="3692461" y="96621"/>
                  </a:lnTo>
                  <a:lnTo>
                    <a:pt x="3661803" y="51511"/>
                  </a:lnTo>
                  <a:lnTo>
                    <a:pt x="3615906" y="21374"/>
                  </a:lnTo>
                  <a:lnTo>
                    <a:pt x="3561778" y="10782"/>
                  </a:lnTo>
                  <a:lnTo>
                    <a:pt x="3517061" y="17881"/>
                  </a:lnTo>
                  <a:lnTo>
                    <a:pt x="3478238" y="37617"/>
                  </a:lnTo>
                  <a:lnTo>
                    <a:pt x="3447618" y="67716"/>
                  </a:lnTo>
                  <a:lnTo>
                    <a:pt x="3427539" y="105892"/>
                  </a:lnTo>
                  <a:lnTo>
                    <a:pt x="3420338" y="149834"/>
                  </a:lnTo>
                  <a:lnTo>
                    <a:pt x="3427539" y="193789"/>
                  </a:lnTo>
                  <a:lnTo>
                    <a:pt x="3447618" y="231965"/>
                  </a:lnTo>
                  <a:lnTo>
                    <a:pt x="3478238" y="262064"/>
                  </a:lnTo>
                  <a:lnTo>
                    <a:pt x="3517061" y="281800"/>
                  </a:lnTo>
                  <a:lnTo>
                    <a:pt x="3561778" y="288886"/>
                  </a:lnTo>
                  <a:lnTo>
                    <a:pt x="3606482" y="281800"/>
                  </a:lnTo>
                  <a:lnTo>
                    <a:pt x="3645319" y="262064"/>
                  </a:lnTo>
                  <a:lnTo>
                    <a:pt x="3675938" y="231965"/>
                  </a:lnTo>
                  <a:lnTo>
                    <a:pt x="3696017" y="193789"/>
                  </a:lnTo>
                  <a:lnTo>
                    <a:pt x="3703231" y="14983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77999" y="1976996"/>
              <a:ext cx="5713730" cy="1686560"/>
            </a:xfrm>
            <a:custGeom>
              <a:avLst/>
              <a:gdLst/>
              <a:ahLst/>
              <a:cxnLst/>
              <a:rect l="l" t="t" r="r" b="b"/>
              <a:pathLst>
                <a:path w="5713730" h="1686560">
                  <a:moveTo>
                    <a:pt x="0" y="1686306"/>
                  </a:moveTo>
                  <a:lnTo>
                    <a:pt x="0" y="1015199"/>
                  </a:lnTo>
                </a:path>
                <a:path w="5713730" h="1686560">
                  <a:moveTo>
                    <a:pt x="2289022" y="1686306"/>
                  </a:moveTo>
                  <a:lnTo>
                    <a:pt x="2289022" y="1015199"/>
                  </a:lnTo>
                </a:path>
                <a:path w="5713730" h="1686560">
                  <a:moveTo>
                    <a:pt x="3427196" y="671106"/>
                  </a:moveTo>
                  <a:lnTo>
                    <a:pt x="3427196" y="0"/>
                  </a:lnTo>
                </a:path>
                <a:path w="5713730" h="1686560">
                  <a:moveTo>
                    <a:pt x="5713196" y="671106"/>
                  </a:moveTo>
                  <a:lnTo>
                    <a:pt x="5713196" y="0"/>
                  </a:lnTo>
                </a:path>
                <a:path w="5713730" h="1686560">
                  <a:moveTo>
                    <a:pt x="4568405" y="1686306"/>
                  </a:moveTo>
                  <a:lnTo>
                    <a:pt x="4568405" y="1015199"/>
                  </a:lnTo>
                </a:path>
              </a:pathLst>
            </a:custGeom>
            <a:ln w="222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028063" y="2348382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38181" y="3709809"/>
            <a:ext cx="12884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Open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Sourced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First</a:t>
            </a:r>
            <a:r>
              <a:rPr sz="1100" spc="-40" dirty="0">
                <a:latin typeface="Arial"/>
                <a:cs typeface="Arial"/>
              </a:rPr>
              <a:t> Research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Paper </a:t>
            </a:r>
            <a:r>
              <a:rPr sz="1100" spc="-10" dirty="0">
                <a:latin typeface="Arial"/>
                <a:cs typeface="Arial"/>
              </a:rPr>
              <a:t>Published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58464" y="3076511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2013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88421" y="1359611"/>
            <a:ext cx="168465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Donated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to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Apache Software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Foundation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70" dirty="0">
                <a:latin typeface="Arial"/>
                <a:cs typeface="Arial"/>
              </a:rPr>
              <a:t>(ASF) </a:t>
            </a:r>
            <a:r>
              <a:rPr sz="1100" dirty="0">
                <a:latin typeface="Arial"/>
                <a:cs typeface="Arial"/>
              </a:rPr>
              <a:t>&amp;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Databricks</a:t>
            </a:r>
            <a:r>
              <a:rPr sz="1100" spc="-10" dirty="0">
                <a:latin typeface="Arial"/>
                <a:cs typeface="Arial"/>
              </a:rPr>
              <a:t> Founded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10469" y="2355278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74680" y="3709809"/>
            <a:ext cx="117983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Spark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1.0</a:t>
            </a:r>
            <a:endParaRPr sz="11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</a:pPr>
            <a:r>
              <a:rPr sz="1100" i="1" spc="-10" dirty="0">
                <a:latin typeface="Trebuchet MS"/>
                <a:cs typeface="Trebuchet MS"/>
              </a:rPr>
              <a:t>(Spark</a:t>
            </a:r>
            <a:r>
              <a:rPr sz="1100" i="1" spc="-65" dirty="0">
                <a:latin typeface="Trebuchet MS"/>
                <a:cs typeface="Trebuchet MS"/>
              </a:rPr>
              <a:t> </a:t>
            </a:r>
            <a:r>
              <a:rPr sz="1100" i="1" dirty="0">
                <a:latin typeface="Trebuchet MS"/>
                <a:cs typeface="Trebuchet MS"/>
              </a:rPr>
              <a:t>Core,</a:t>
            </a:r>
            <a:r>
              <a:rPr sz="1100" i="1" spc="-60" dirty="0">
                <a:latin typeface="Trebuchet MS"/>
                <a:cs typeface="Trebuchet MS"/>
              </a:rPr>
              <a:t> </a:t>
            </a:r>
            <a:r>
              <a:rPr sz="1100" i="1" spc="-10" dirty="0">
                <a:latin typeface="Trebuchet MS"/>
                <a:cs typeface="Trebuchet MS"/>
              </a:rPr>
              <a:t>Spark </a:t>
            </a:r>
            <a:r>
              <a:rPr sz="1100" i="1" dirty="0">
                <a:latin typeface="Trebuchet MS"/>
                <a:cs typeface="Trebuchet MS"/>
              </a:rPr>
              <a:t>SQL,</a:t>
            </a:r>
            <a:r>
              <a:rPr sz="1100" i="1" spc="50" dirty="0">
                <a:latin typeface="Trebuchet MS"/>
                <a:cs typeface="Trebuchet MS"/>
              </a:rPr>
              <a:t> </a:t>
            </a:r>
            <a:r>
              <a:rPr sz="1100" i="1" spc="60" dirty="0">
                <a:latin typeface="Trebuchet MS"/>
                <a:cs typeface="Trebuchet MS"/>
              </a:rPr>
              <a:t>ML</a:t>
            </a:r>
            <a:r>
              <a:rPr sz="1100" i="1" spc="50" dirty="0">
                <a:latin typeface="Trebuchet MS"/>
                <a:cs typeface="Trebuchet MS"/>
              </a:rPr>
              <a:t> </a:t>
            </a:r>
            <a:r>
              <a:rPr sz="1100" i="1" spc="-20" dirty="0">
                <a:latin typeface="Trebuchet MS"/>
                <a:cs typeface="Trebuchet MS"/>
              </a:rPr>
              <a:t>lib)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07978" y="1355255"/>
            <a:ext cx="9880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DataFrame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Dataset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APIs </a:t>
            </a:r>
            <a:r>
              <a:rPr sz="1100" spc="-10" dirty="0">
                <a:latin typeface="Arial"/>
                <a:cs typeface="Arial"/>
              </a:rPr>
              <a:t>introduced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33669" y="3076511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82067" y="2348382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01372" y="3724364"/>
            <a:ext cx="12909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35" dirty="0">
                <a:latin typeface="Arial"/>
                <a:cs typeface="Arial"/>
              </a:rPr>
              <a:t>Release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Spark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2.0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37349" y="1680755"/>
            <a:ext cx="11233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Apache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Spark </a:t>
            </a:r>
            <a:r>
              <a:rPr sz="1100" spc="-25" dirty="0">
                <a:latin typeface="Arial"/>
                <a:cs typeface="Arial"/>
              </a:rPr>
              <a:t>3.0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12456" y="3083407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275601" y="648550"/>
            <a:ext cx="698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24242"/>
                </a:solidFill>
                <a:latin typeface="Calibri"/>
                <a:cs typeface="Calibri"/>
              </a:rPr>
              <a:t>Information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Spark</a:t>
            </a:r>
            <a:r>
              <a:rPr spc="-70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50" dirty="0"/>
              <a:t>Pillars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4450" y="945896"/>
            <a:ext cx="43472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SzPct val="90000"/>
              <a:buChar char="●"/>
              <a:tabLst>
                <a:tab pos="379095" algn="l"/>
              </a:tabLst>
            </a:pPr>
            <a:r>
              <a:rPr sz="2000" spc="-20" dirty="0">
                <a:latin typeface="Arial"/>
                <a:cs typeface="Arial"/>
              </a:rPr>
              <a:t>Resilient</a:t>
            </a:r>
            <a:r>
              <a:rPr sz="2000" spc="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Distributed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Dataset</a:t>
            </a:r>
            <a:r>
              <a:rPr sz="2000" spc="9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(RDD)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Arial"/>
              <a:buChar char="●"/>
            </a:pPr>
            <a:endParaRPr sz="2000" dirty="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buSzPct val="90000"/>
              <a:buChar char="●"/>
              <a:tabLst>
                <a:tab pos="379095" algn="l"/>
              </a:tabLst>
            </a:pPr>
            <a:r>
              <a:rPr sz="2000" dirty="0">
                <a:latin typeface="Arial"/>
                <a:cs typeface="Arial"/>
              </a:rPr>
              <a:t>Direct Acyclic Graph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(DAG)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4896" y="1007604"/>
            <a:ext cx="3997960" cy="3567643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7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What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Apache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Spark</a:t>
            </a:r>
            <a:endParaRPr sz="1600" dirty="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MapReduce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vs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Spark</a:t>
            </a:r>
            <a:endParaRPr sz="1600" dirty="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Apache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Spark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Ecosystem</a:t>
            </a:r>
            <a:endParaRPr sz="1600" dirty="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History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Apache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Spark</a:t>
            </a:r>
            <a:endParaRPr sz="1600" dirty="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spc="-25" dirty="0">
                <a:latin typeface="Arial"/>
                <a:cs typeface="Arial"/>
              </a:rPr>
              <a:t>Spark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Pillars</a:t>
            </a:r>
            <a:endParaRPr sz="1600" dirty="0">
              <a:latin typeface="Arial"/>
              <a:cs typeface="Arial"/>
            </a:endParaRPr>
          </a:p>
          <a:p>
            <a:pPr marL="821055" lvl="1" indent="-351155">
              <a:lnSpc>
                <a:spcPct val="100000"/>
              </a:lnSpc>
              <a:spcBef>
                <a:spcPts val="600"/>
              </a:spcBef>
              <a:buChar char="○"/>
              <a:tabLst>
                <a:tab pos="821055" algn="l"/>
              </a:tabLst>
            </a:pPr>
            <a:r>
              <a:rPr sz="1600" spc="-10" dirty="0">
                <a:latin typeface="Arial"/>
                <a:cs typeface="Arial"/>
              </a:rPr>
              <a:t>Resilient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Distributed</a:t>
            </a:r>
            <a:r>
              <a:rPr sz="1600" spc="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Dataset</a:t>
            </a:r>
            <a:r>
              <a:rPr sz="1600" spc="5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(RDD)</a:t>
            </a:r>
            <a:endParaRPr sz="1600" dirty="0">
              <a:latin typeface="Arial"/>
              <a:cs typeface="Arial"/>
            </a:endParaRPr>
          </a:p>
          <a:p>
            <a:pPr marL="821055" lvl="1" indent="-351155">
              <a:lnSpc>
                <a:spcPct val="100000"/>
              </a:lnSpc>
              <a:spcBef>
                <a:spcPts val="600"/>
              </a:spcBef>
              <a:buChar char="○"/>
              <a:tabLst>
                <a:tab pos="821055" algn="l"/>
              </a:tabLst>
            </a:pPr>
            <a:r>
              <a:rPr sz="1600" dirty="0">
                <a:latin typeface="Arial"/>
                <a:cs typeface="Arial"/>
              </a:rPr>
              <a:t>Direct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Acyclic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Graph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(DAG)</a:t>
            </a:r>
            <a:endParaRPr sz="1600" dirty="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spc="-20" dirty="0">
                <a:latin typeface="Arial"/>
                <a:cs typeface="Arial"/>
              </a:rPr>
              <a:t>RDD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Operations</a:t>
            </a:r>
            <a:endParaRPr sz="1600" dirty="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spc="-25" dirty="0">
                <a:latin typeface="Arial"/>
                <a:cs typeface="Arial"/>
              </a:rPr>
              <a:t>Spark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Cluster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Architecture</a:t>
            </a:r>
            <a:endParaRPr sz="1600" dirty="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spc="-10" dirty="0">
                <a:latin typeface="Arial"/>
                <a:cs typeface="Arial"/>
              </a:rPr>
              <a:t>Terminologies</a:t>
            </a:r>
            <a:endParaRPr lang="en-US" sz="1600" spc="-10" dirty="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lang="en-US" sz="1600" spc="-10" dirty="0" err="1">
                <a:latin typeface="Arial"/>
                <a:cs typeface="Arial"/>
              </a:rPr>
              <a:t>SparkSQL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Table</a:t>
            </a:r>
            <a:r>
              <a:rPr spc="-70" dirty="0"/>
              <a:t> </a:t>
            </a:r>
            <a:r>
              <a:rPr spc="65" dirty="0"/>
              <a:t>of</a:t>
            </a:r>
            <a:r>
              <a:rPr spc="-70" dirty="0"/>
              <a:t> </a:t>
            </a:r>
            <a:r>
              <a:rPr spc="-10" dirty="0"/>
              <a:t>Content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78E1-D66E-4F79-BEB9-FFFE2695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6" y="315976"/>
            <a:ext cx="6040423" cy="350774"/>
          </a:xfrm>
        </p:spPr>
        <p:txBody>
          <a:bodyPr/>
          <a:lstStyle/>
          <a:p>
            <a:r>
              <a:rPr lang="en-US" sz="2800" spc="-20" dirty="0"/>
              <a:t>Resilient</a:t>
            </a:r>
            <a:r>
              <a:rPr lang="en-US" sz="2800" spc="85" dirty="0"/>
              <a:t> </a:t>
            </a:r>
            <a:r>
              <a:rPr lang="en-US" sz="2800" dirty="0"/>
              <a:t>Distributed</a:t>
            </a:r>
            <a:r>
              <a:rPr lang="en-US" sz="2800" spc="90" dirty="0"/>
              <a:t> </a:t>
            </a:r>
            <a:r>
              <a:rPr lang="en-US" sz="2800" dirty="0"/>
              <a:t>Dataset</a:t>
            </a:r>
            <a:r>
              <a:rPr lang="en-US" sz="2800" spc="90" dirty="0"/>
              <a:t> </a:t>
            </a:r>
            <a:r>
              <a:rPr lang="en-US" sz="2800" spc="-80" dirty="0"/>
              <a:t>(RDD)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6F17E-200C-40D1-8401-81FDD129F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242" y="893508"/>
            <a:ext cx="7410450" cy="236988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Resilient – Data can be recreated when the data in memory is lost (Fault Tolerant)</a:t>
            </a:r>
          </a:p>
          <a:p>
            <a:pPr>
              <a:lnSpc>
                <a:spcPct val="200000"/>
              </a:lnSpc>
            </a:pPr>
            <a:r>
              <a:rPr lang="en-US" dirty="0"/>
              <a:t>Distributed – The memory is shared across the worker nodes of the cluster.</a:t>
            </a:r>
          </a:p>
          <a:p>
            <a:pPr>
              <a:lnSpc>
                <a:spcPct val="200000"/>
              </a:lnSpc>
            </a:pPr>
            <a:r>
              <a:rPr lang="en-US" dirty="0"/>
              <a:t>Dataset – The file created programmatically.</a:t>
            </a:r>
          </a:p>
          <a:p>
            <a:pPr>
              <a:lnSpc>
                <a:spcPct val="200000"/>
              </a:lnSpc>
            </a:pPr>
            <a:r>
              <a:rPr lang="en-US" dirty="0"/>
              <a:t>In spark, RDDs are fundamental unit of data </a:t>
            </a:r>
          </a:p>
          <a:p>
            <a:pPr>
              <a:lnSpc>
                <a:spcPct val="200000"/>
              </a:lnSpc>
            </a:pPr>
            <a:r>
              <a:rPr lang="en-US" dirty="0"/>
              <a:t>Fundamental abstraction used for representing distributed data across a spark cluster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41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78E1-D66E-4F79-BEB9-FFFE2695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6" y="315976"/>
            <a:ext cx="6040423" cy="830997"/>
          </a:xfrm>
        </p:spPr>
        <p:txBody>
          <a:bodyPr/>
          <a:lstStyle/>
          <a:p>
            <a:r>
              <a:rPr lang="en-US" sz="2800" spc="-80" dirty="0"/>
              <a:t>RDD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6F17E-200C-40D1-8401-81FDD129F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242" y="893508"/>
            <a:ext cx="7410450" cy="2949334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Immutable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Distributed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Cached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Partitioned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Rebuilt lost data (partition) on failure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Parallel processing</a:t>
            </a:r>
          </a:p>
        </p:txBody>
      </p:sp>
    </p:spTree>
    <p:extLst>
      <p:ext uri="{BB962C8B-B14F-4D97-AF65-F5344CB8AC3E}">
        <p14:creationId xmlns:p14="http://schemas.microsoft.com/office/powerpoint/2010/main" val="3624399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36D2D-214F-4C68-B73F-3E487773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95351"/>
            <a:ext cx="5715000" cy="31629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AE3B56-7D0D-4694-877C-4B4EC238B863}"/>
              </a:ext>
            </a:extLst>
          </p:cNvPr>
          <p:cNvSpPr/>
          <p:nvPr/>
        </p:nvSpPr>
        <p:spPr>
          <a:xfrm>
            <a:off x="838200" y="3060102"/>
            <a:ext cx="7467600" cy="1330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When you create an RDD, it is divided into partitions, ·  Spark distributes these partitions across the cluster nodes based on: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Cluster resources: The number of cores and memory available on each node.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Partitioning strategy: Defined when creating the RDD or dataset.</a:t>
            </a:r>
          </a:p>
        </p:txBody>
      </p:sp>
    </p:spTree>
    <p:extLst>
      <p:ext uri="{BB962C8B-B14F-4D97-AF65-F5344CB8AC3E}">
        <p14:creationId xmlns:p14="http://schemas.microsoft.com/office/powerpoint/2010/main" val="3912113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592D3B-19D4-45F0-8B56-377EDA52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71550"/>
            <a:ext cx="5029200" cy="24468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48716C-A1DB-4465-8860-43348E84BA80}"/>
              </a:ext>
            </a:extLst>
          </p:cNvPr>
          <p:cNvSpPr/>
          <p:nvPr/>
        </p:nvSpPr>
        <p:spPr>
          <a:xfrm>
            <a:off x="1371600" y="3637252"/>
            <a:ext cx="5943600" cy="86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Partitions: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Determined by the dataset and transformations.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Configurable using APIs like </a:t>
            </a:r>
            <a:r>
              <a:rPr lang="en-US" sz="1400" b="1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.repartition() or .coalesce().</a:t>
            </a:r>
          </a:p>
        </p:txBody>
      </p:sp>
    </p:spTree>
    <p:extLst>
      <p:ext uri="{BB962C8B-B14F-4D97-AF65-F5344CB8AC3E}">
        <p14:creationId xmlns:p14="http://schemas.microsoft.com/office/powerpoint/2010/main" val="972435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EDD68-15AD-41C6-80A8-DA832F517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9150"/>
            <a:ext cx="8686800" cy="4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54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CBF5E6-8714-4A12-83C2-9532B43BF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07" y="742950"/>
            <a:ext cx="8389272" cy="39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35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3BED-A057-4F66-A277-09546B95A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7" y="315976"/>
            <a:ext cx="4362450" cy="400110"/>
          </a:xfrm>
        </p:spPr>
        <p:txBody>
          <a:bodyPr/>
          <a:lstStyle/>
          <a:p>
            <a:r>
              <a:rPr lang="en-US" dirty="0"/>
              <a:t>Execution 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8905E-BE93-416D-8A40-5ABDF4311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242" y="893508"/>
            <a:ext cx="7410450" cy="2949334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The main driver program Initializes sparkContext object.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SparkContext connects cluster Managers (In order to execute spark applications as independent sets of process on a cluster).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Cluster Managers allocate resources across applications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Spark application acquires executors on nodes in the cluster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sparkContext sends application code to executors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SparkContext sends tasks to the executors to run.</a:t>
            </a:r>
          </a:p>
        </p:txBody>
      </p:sp>
    </p:spTree>
    <p:extLst>
      <p:ext uri="{BB962C8B-B14F-4D97-AF65-F5344CB8AC3E}">
        <p14:creationId xmlns:p14="http://schemas.microsoft.com/office/powerpoint/2010/main" val="1195393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FFF75D-D36C-4362-9650-AE61AD8D0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7150"/>
            <a:ext cx="7467601" cy="481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2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3BED-A057-4F66-A277-09546B95A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7" y="315976"/>
            <a:ext cx="4362450" cy="400110"/>
          </a:xfrm>
        </p:spPr>
        <p:txBody>
          <a:bodyPr/>
          <a:lstStyle/>
          <a:p>
            <a:r>
              <a:rPr lang="en-US" dirty="0"/>
              <a:t>Architecture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8905E-BE93-416D-8A40-5ABDF4311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242" y="893508"/>
            <a:ext cx="7410450" cy="319170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Drive program/process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Runs main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Manage/Maintain information about spark 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Respond to user program/Input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Analyze/schedule distribute work across executor</a:t>
            </a:r>
          </a:p>
          <a:p>
            <a:pPr>
              <a:lnSpc>
                <a:spcPct val="150000"/>
              </a:lnSpc>
            </a:pPr>
            <a:r>
              <a:rPr lang="en-US" b="1" dirty="0"/>
              <a:t>Executor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 task/code that driver assigns them.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Reports execution state back to driver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Cluster Manager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Keeps track of available resources</a:t>
            </a:r>
          </a:p>
        </p:txBody>
      </p:sp>
    </p:spTree>
    <p:extLst>
      <p:ext uri="{BB962C8B-B14F-4D97-AF65-F5344CB8AC3E}">
        <p14:creationId xmlns:p14="http://schemas.microsoft.com/office/powerpoint/2010/main" val="3617830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1C1F8-D6FF-4885-8086-CBDCD660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7" y="315976"/>
            <a:ext cx="4362450" cy="400110"/>
          </a:xfrm>
        </p:spPr>
        <p:txBody>
          <a:bodyPr/>
          <a:lstStyle/>
          <a:p>
            <a:r>
              <a:rPr lang="en-US" dirty="0"/>
              <a:t>Spark cluster execution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B8BBB-3E31-4C76-8AE5-570D0DD5D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27670-0A0E-4F5E-BA79-38A5ECA9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4" y="720280"/>
            <a:ext cx="7410449" cy="352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1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1F44-AF02-4AB6-B089-2C7F65D0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6" y="315977"/>
            <a:ext cx="5464175" cy="5201424"/>
          </a:xfrm>
        </p:spPr>
        <p:txBody>
          <a:bodyPr/>
          <a:lstStyle/>
          <a:p>
            <a:r>
              <a:rPr lang="en-US" dirty="0"/>
              <a:t>Prerequisite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HDFS</a:t>
            </a:r>
            <a:br>
              <a:rPr lang="en-US" dirty="0"/>
            </a:br>
            <a:r>
              <a:rPr lang="en-US" dirty="0"/>
              <a:t>	MR</a:t>
            </a:r>
            <a:br>
              <a:rPr lang="en-US" dirty="0"/>
            </a:br>
            <a:r>
              <a:rPr lang="en-US" dirty="0"/>
              <a:t>	Hive</a:t>
            </a:r>
            <a:br>
              <a:rPr lang="en-US" dirty="0"/>
            </a:br>
            <a:r>
              <a:rPr lang="en-US" dirty="0"/>
              <a:t>Any one programming Language</a:t>
            </a:r>
            <a:br>
              <a:rPr lang="en-US" dirty="0"/>
            </a:br>
            <a:r>
              <a:rPr lang="en-US" dirty="0"/>
              <a:t>	Scala</a:t>
            </a:r>
            <a:br>
              <a:rPr lang="en-US" dirty="0"/>
            </a:br>
            <a:r>
              <a:rPr lang="en-US" dirty="0"/>
              <a:t>	Java</a:t>
            </a:r>
            <a:br>
              <a:rPr lang="en-US" dirty="0"/>
            </a:br>
            <a:r>
              <a:rPr lang="en-US" dirty="0"/>
              <a:t>	Python </a:t>
            </a:r>
            <a:br>
              <a:rPr lang="en-US" dirty="0"/>
            </a:br>
            <a:r>
              <a:rPr lang="en-US" dirty="0"/>
              <a:t>	and SQL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83112CCC-2700-4832-AF0B-63127D3A2E7A}"/>
              </a:ext>
            </a:extLst>
          </p:cNvPr>
          <p:cNvSpPr txBox="1">
            <a:spLocks/>
          </p:cNvSpPr>
          <p:nvPr/>
        </p:nvSpPr>
        <p:spPr>
          <a:xfrm>
            <a:off x="520995" y="1047750"/>
            <a:ext cx="5532157" cy="6779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600" b="0" i="0">
                <a:solidFill>
                  <a:srgbClr val="424242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10131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51669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Resilient</a:t>
            </a:r>
            <a:r>
              <a:rPr spc="95" dirty="0"/>
              <a:t> </a:t>
            </a:r>
            <a:r>
              <a:rPr dirty="0"/>
              <a:t>Distributed</a:t>
            </a:r>
            <a:r>
              <a:rPr spc="100" dirty="0"/>
              <a:t> </a:t>
            </a:r>
            <a:r>
              <a:rPr dirty="0"/>
              <a:t>Dataset</a:t>
            </a:r>
            <a:r>
              <a:rPr spc="95" dirty="0"/>
              <a:t> </a:t>
            </a:r>
            <a:r>
              <a:rPr spc="-105" dirty="0"/>
              <a:t>(RDD)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5192" y="942631"/>
            <a:ext cx="37890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Data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will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single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RDD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5192" y="2131352"/>
            <a:ext cx="7731125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50000"/>
              </a:lnSpc>
              <a:spcBef>
                <a:spcPts val="100"/>
              </a:spcBef>
              <a:buChar char="●"/>
              <a:tabLst>
                <a:tab pos="348615" algn="l"/>
              </a:tabLst>
            </a:pPr>
            <a:r>
              <a:rPr sz="1400" spc="-60" dirty="0">
                <a:latin typeface="Arial"/>
                <a:cs typeface="Arial"/>
              </a:rPr>
              <a:t>RDDs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divided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into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logical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partitions,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stored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worker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machines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spc="-10" dirty="0">
                <a:latin typeface="Arial"/>
                <a:cs typeface="Arial"/>
              </a:rPr>
              <a:t>cluster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35" dirty="0">
                <a:latin typeface="Arial"/>
                <a:cs typeface="Arial"/>
              </a:rPr>
              <a:t>RDD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immutable,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distributed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across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nodes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Fault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tolerant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DAG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(Lineage)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Partitions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persisted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in-memory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disk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25" dirty="0">
                <a:latin typeface="Arial"/>
                <a:cs typeface="Arial"/>
              </a:rPr>
              <a:t>Lazily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Evaluated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Executed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36676" y="1312148"/>
            <a:ext cx="6572250" cy="836294"/>
            <a:chOff x="1036676" y="1312148"/>
            <a:chExt cx="6572250" cy="83629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6201" y="1321673"/>
              <a:ext cx="6553198" cy="8168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41439" y="1316911"/>
              <a:ext cx="6562725" cy="826769"/>
            </a:xfrm>
            <a:custGeom>
              <a:avLst/>
              <a:gdLst/>
              <a:ahLst/>
              <a:cxnLst/>
              <a:rect l="l" t="t" r="r" b="b"/>
              <a:pathLst>
                <a:path w="6562725" h="826769">
                  <a:moveTo>
                    <a:pt x="0" y="826328"/>
                  </a:moveTo>
                  <a:lnTo>
                    <a:pt x="6562725" y="826328"/>
                  </a:lnTo>
                  <a:lnTo>
                    <a:pt x="6562725" y="0"/>
                  </a:lnTo>
                  <a:lnTo>
                    <a:pt x="0" y="0"/>
                  </a:lnTo>
                  <a:lnTo>
                    <a:pt x="0" y="826328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201" y="4185587"/>
            <a:ext cx="6553198" cy="3714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51669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Resilient</a:t>
            </a:r>
            <a:r>
              <a:rPr spc="95" dirty="0"/>
              <a:t> </a:t>
            </a:r>
            <a:r>
              <a:rPr dirty="0"/>
              <a:t>Distributed</a:t>
            </a:r>
            <a:r>
              <a:rPr spc="100" dirty="0"/>
              <a:t> </a:t>
            </a:r>
            <a:r>
              <a:rPr dirty="0"/>
              <a:t>Dataset</a:t>
            </a:r>
            <a:r>
              <a:rPr spc="95" dirty="0"/>
              <a:t> </a:t>
            </a:r>
            <a:r>
              <a:rPr spc="-105" dirty="0"/>
              <a:t>(RDD)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5192" y="858405"/>
            <a:ext cx="6548120" cy="170497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Resilient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(Fault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Tolerant)</a:t>
            </a:r>
            <a:r>
              <a:rPr sz="1400" dirty="0">
                <a:latin typeface="Arial"/>
                <a:cs typeface="Arial"/>
              </a:rPr>
              <a:t> – when the data in memory is lost, it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be </a:t>
            </a:r>
            <a:r>
              <a:rPr sz="1400" spc="-10" dirty="0">
                <a:latin typeface="Arial"/>
                <a:cs typeface="Arial"/>
              </a:rPr>
              <a:t>recreated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Distributed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stored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memory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across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worker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nodes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cluster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Dataset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file/created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programmatically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60" dirty="0">
                <a:latin typeface="Arial"/>
                <a:cs typeface="Arial"/>
              </a:rPr>
              <a:t>RDDs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fundamental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unit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Spark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400">
              <a:latin typeface="Arial"/>
              <a:cs typeface="Arial"/>
            </a:endParaRPr>
          </a:p>
          <a:p>
            <a:pPr marL="3395345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pointer</a:t>
            </a:r>
            <a:r>
              <a:rPr sz="1100" spc="80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to</a:t>
            </a:r>
            <a:r>
              <a:rPr sz="1100" spc="8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parent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36914" y="2973539"/>
            <a:ext cx="76644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latin typeface="Arial"/>
                <a:cs typeface="Arial"/>
              </a:rPr>
              <a:t>RDD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i="1" spc="-20" dirty="0">
                <a:latin typeface="Trebuchet MS"/>
                <a:cs typeface="Trebuchet MS"/>
              </a:rPr>
              <a:t>(Immutable)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6057" y="2842018"/>
            <a:ext cx="992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89" marR="5080" indent="-98425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transformations </a:t>
            </a:r>
            <a:r>
              <a:rPr sz="1100" dirty="0">
                <a:latin typeface="Arial"/>
                <a:cs typeface="Arial"/>
              </a:rPr>
              <a:t>(map,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filter..)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53759" y="2973539"/>
            <a:ext cx="76644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New </a:t>
            </a:r>
            <a:r>
              <a:rPr sz="1100" b="1" spc="-25" dirty="0">
                <a:latin typeface="Arial"/>
                <a:cs typeface="Arial"/>
              </a:rPr>
              <a:t>RDD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i="1" spc="-30" dirty="0">
                <a:latin typeface="Trebuchet MS"/>
                <a:cs typeface="Trebuchet MS"/>
              </a:rPr>
              <a:t>(Immutable)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6783" y="4095442"/>
            <a:ext cx="1468871" cy="55795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83320" y="3517366"/>
            <a:ext cx="101409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3685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actions </a:t>
            </a:r>
            <a:r>
              <a:rPr sz="1100" dirty="0">
                <a:latin typeface="Arial"/>
                <a:cs typeface="Arial"/>
              </a:rPr>
              <a:t>(collect, </a:t>
            </a:r>
            <a:r>
              <a:rPr sz="1100" spc="-10" dirty="0">
                <a:latin typeface="Arial"/>
                <a:cs typeface="Arial"/>
              </a:rPr>
              <a:t>count..)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17101" y="2619984"/>
            <a:ext cx="3324860" cy="1475105"/>
            <a:chOff x="2917101" y="2619984"/>
            <a:chExt cx="3324860" cy="1475105"/>
          </a:xfrm>
        </p:grpSpPr>
        <p:sp>
          <p:nvSpPr>
            <p:cNvPr id="10" name="object 10"/>
            <p:cNvSpPr/>
            <p:nvPr/>
          </p:nvSpPr>
          <p:spPr>
            <a:xfrm>
              <a:off x="4681512" y="3522573"/>
              <a:ext cx="1078865" cy="547370"/>
            </a:xfrm>
            <a:custGeom>
              <a:avLst/>
              <a:gdLst/>
              <a:ahLst/>
              <a:cxnLst/>
              <a:rect l="l" t="t" r="r" b="b"/>
              <a:pathLst>
                <a:path w="1078864" h="547370">
                  <a:moveTo>
                    <a:pt x="1078826" y="0"/>
                  </a:moveTo>
                  <a:lnTo>
                    <a:pt x="0" y="547146"/>
                  </a:lnTo>
                </a:path>
              </a:pathLst>
            </a:custGeom>
            <a:ln w="9525">
              <a:solidFill>
                <a:srgbClr val="0B0B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42954" y="4055685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31432" y="0"/>
                  </a:moveTo>
                  <a:lnTo>
                    <a:pt x="0" y="33585"/>
                  </a:lnTo>
                  <a:lnTo>
                    <a:pt x="45669" y="28064"/>
                  </a:lnTo>
                  <a:lnTo>
                    <a:pt x="31432" y="0"/>
                  </a:lnTo>
                  <a:close/>
                </a:path>
              </a:pathLst>
            </a:custGeom>
            <a:solidFill>
              <a:srgbClr val="0B0B0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42954" y="4055685"/>
              <a:ext cx="45720" cy="33655"/>
            </a:xfrm>
            <a:custGeom>
              <a:avLst/>
              <a:gdLst/>
              <a:ahLst/>
              <a:cxnLst/>
              <a:rect l="l" t="t" r="r" b="b"/>
              <a:pathLst>
                <a:path w="45720" h="33654">
                  <a:moveTo>
                    <a:pt x="31432" y="0"/>
                  </a:moveTo>
                  <a:lnTo>
                    <a:pt x="0" y="33585"/>
                  </a:lnTo>
                  <a:lnTo>
                    <a:pt x="45669" y="28064"/>
                  </a:lnTo>
                  <a:lnTo>
                    <a:pt x="31432" y="0"/>
                  </a:lnTo>
                  <a:close/>
                </a:path>
              </a:pathLst>
            </a:custGeom>
            <a:ln w="9525">
              <a:solidFill>
                <a:srgbClr val="0B0B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43652" y="3027799"/>
              <a:ext cx="633730" cy="495300"/>
            </a:xfrm>
            <a:custGeom>
              <a:avLst/>
              <a:gdLst/>
              <a:ahLst/>
              <a:cxnLst/>
              <a:rect l="l" t="t" r="r" b="b"/>
              <a:pathLst>
                <a:path w="633729" h="495300">
                  <a:moveTo>
                    <a:pt x="633373" y="0"/>
                  </a:moveTo>
                  <a:lnTo>
                    <a:pt x="0" y="0"/>
                  </a:lnTo>
                  <a:lnTo>
                    <a:pt x="0" y="494774"/>
                  </a:lnTo>
                  <a:lnTo>
                    <a:pt x="633373" y="494774"/>
                  </a:lnTo>
                  <a:lnTo>
                    <a:pt x="633373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77026" y="2862872"/>
              <a:ext cx="165100" cy="659765"/>
            </a:xfrm>
            <a:custGeom>
              <a:avLst/>
              <a:gdLst/>
              <a:ahLst/>
              <a:cxnLst/>
              <a:rect l="l" t="t" r="r" b="b"/>
              <a:pathLst>
                <a:path w="165100" h="659764">
                  <a:moveTo>
                    <a:pt x="164922" y="0"/>
                  </a:moveTo>
                  <a:lnTo>
                    <a:pt x="0" y="164922"/>
                  </a:lnTo>
                  <a:lnTo>
                    <a:pt x="0" y="659701"/>
                  </a:lnTo>
                  <a:lnTo>
                    <a:pt x="164922" y="494766"/>
                  </a:lnTo>
                  <a:lnTo>
                    <a:pt x="164922" y="0"/>
                  </a:lnTo>
                  <a:close/>
                </a:path>
              </a:pathLst>
            </a:custGeom>
            <a:solidFill>
              <a:srgbClr val="037F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43652" y="2862872"/>
              <a:ext cx="798830" cy="165100"/>
            </a:xfrm>
            <a:custGeom>
              <a:avLst/>
              <a:gdLst/>
              <a:ahLst/>
              <a:cxnLst/>
              <a:rect l="l" t="t" r="r" b="b"/>
              <a:pathLst>
                <a:path w="798829" h="165100">
                  <a:moveTo>
                    <a:pt x="798296" y="0"/>
                  </a:moveTo>
                  <a:lnTo>
                    <a:pt x="164922" y="0"/>
                  </a:lnTo>
                  <a:lnTo>
                    <a:pt x="0" y="164922"/>
                  </a:lnTo>
                  <a:lnTo>
                    <a:pt x="633374" y="164922"/>
                  </a:lnTo>
                  <a:lnTo>
                    <a:pt x="798296" y="0"/>
                  </a:lnTo>
                  <a:close/>
                </a:path>
              </a:pathLst>
            </a:custGeom>
            <a:solidFill>
              <a:srgbClr val="35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98659" y="2624747"/>
              <a:ext cx="2526665" cy="239395"/>
            </a:xfrm>
            <a:custGeom>
              <a:avLst/>
              <a:gdLst/>
              <a:ahLst/>
              <a:cxnLst/>
              <a:rect l="l" t="t" r="r" b="b"/>
              <a:pathLst>
                <a:path w="2526665" h="239394">
                  <a:moveTo>
                    <a:pt x="2526601" y="238125"/>
                  </a:moveTo>
                  <a:lnTo>
                    <a:pt x="2504073" y="198595"/>
                  </a:lnTo>
                  <a:lnTo>
                    <a:pt x="2465628" y="172722"/>
                  </a:lnTo>
                  <a:lnTo>
                    <a:pt x="2410239" y="147572"/>
                  </a:lnTo>
                  <a:lnTo>
                    <a:pt x="2339446" y="123438"/>
                  </a:lnTo>
                  <a:lnTo>
                    <a:pt x="2298755" y="111842"/>
                  </a:lnTo>
                  <a:lnTo>
                    <a:pt x="2254790" y="100610"/>
                  </a:lnTo>
                  <a:lnTo>
                    <a:pt x="2207745" y="89777"/>
                  </a:lnTo>
                  <a:lnTo>
                    <a:pt x="2157811" y="79380"/>
                  </a:lnTo>
                  <a:lnTo>
                    <a:pt x="2105182" y="69455"/>
                  </a:lnTo>
                  <a:lnTo>
                    <a:pt x="2050050" y="60040"/>
                  </a:lnTo>
                  <a:lnTo>
                    <a:pt x="1992607" y="51169"/>
                  </a:lnTo>
                  <a:lnTo>
                    <a:pt x="1933046" y="42880"/>
                  </a:lnTo>
                  <a:lnTo>
                    <a:pt x="1871559" y="35210"/>
                  </a:lnTo>
                  <a:lnTo>
                    <a:pt x="1808340" y="28193"/>
                  </a:lnTo>
                  <a:lnTo>
                    <a:pt x="1743581" y="21868"/>
                  </a:lnTo>
                  <a:lnTo>
                    <a:pt x="1677473" y="16270"/>
                  </a:lnTo>
                  <a:lnTo>
                    <a:pt x="1610210" y="11436"/>
                  </a:lnTo>
                  <a:lnTo>
                    <a:pt x="1541985" y="7403"/>
                  </a:lnTo>
                  <a:lnTo>
                    <a:pt x="1472989" y="4206"/>
                  </a:lnTo>
                  <a:lnTo>
                    <a:pt x="1403416" y="1882"/>
                  </a:lnTo>
                  <a:lnTo>
                    <a:pt x="1333458" y="468"/>
                  </a:lnTo>
                  <a:lnTo>
                    <a:pt x="1263307" y="0"/>
                  </a:lnTo>
                  <a:lnTo>
                    <a:pt x="1193154" y="500"/>
                  </a:lnTo>
                  <a:lnTo>
                    <a:pt x="1123195" y="1947"/>
                  </a:lnTo>
                  <a:lnTo>
                    <a:pt x="1053620" y="4304"/>
                  </a:lnTo>
                  <a:lnTo>
                    <a:pt x="984624" y="7534"/>
                  </a:lnTo>
                  <a:lnTo>
                    <a:pt x="916397" y="11602"/>
                  </a:lnTo>
                  <a:lnTo>
                    <a:pt x="849133" y="16470"/>
                  </a:lnTo>
                  <a:lnTo>
                    <a:pt x="783025" y="22103"/>
                  </a:lnTo>
                  <a:lnTo>
                    <a:pt x="718265" y="28464"/>
                  </a:lnTo>
                  <a:lnTo>
                    <a:pt x="655045" y="35516"/>
                  </a:lnTo>
                  <a:lnTo>
                    <a:pt x="593558" y="43224"/>
                  </a:lnTo>
                  <a:lnTo>
                    <a:pt x="533996" y="51551"/>
                  </a:lnTo>
                  <a:lnTo>
                    <a:pt x="476553" y="60461"/>
                  </a:lnTo>
                  <a:lnTo>
                    <a:pt x="421420" y="69917"/>
                  </a:lnTo>
                  <a:lnTo>
                    <a:pt x="368791" y="79884"/>
                  </a:lnTo>
                  <a:lnTo>
                    <a:pt x="318857" y="90324"/>
                  </a:lnTo>
                  <a:lnTo>
                    <a:pt x="271811" y="101201"/>
                  </a:lnTo>
                  <a:lnTo>
                    <a:pt x="227846" y="112479"/>
                  </a:lnTo>
                  <a:lnTo>
                    <a:pt x="187155" y="124122"/>
                  </a:lnTo>
                  <a:lnTo>
                    <a:pt x="149929" y="136093"/>
                  </a:lnTo>
                  <a:lnTo>
                    <a:pt x="86645" y="160875"/>
                  </a:lnTo>
                  <a:lnTo>
                    <a:pt x="39536" y="186533"/>
                  </a:lnTo>
                  <a:lnTo>
                    <a:pt x="10140" y="212778"/>
                  </a:lnTo>
                  <a:lnTo>
                    <a:pt x="2567" y="226029"/>
                  </a:lnTo>
                  <a:lnTo>
                    <a:pt x="0" y="239318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50475" y="3275076"/>
              <a:ext cx="1836420" cy="1270"/>
            </a:xfrm>
            <a:custGeom>
              <a:avLst/>
              <a:gdLst/>
              <a:ahLst/>
              <a:cxnLst/>
              <a:rect l="l" t="t" r="r" b="b"/>
              <a:pathLst>
                <a:path w="1836420" h="1270">
                  <a:moveTo>
                    <a:pt x="0" y="1155"/>
                  </a:moveTo>
                  <a:lnTo>
                    <a:pt x="183614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386616" y="325934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12" y="31470"/>
                  </a:lnTo>
                  <a:lnTo>
                    <a:pt x="43230" y="15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86616" y="325934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2" y="31470"/>
                  </a:moveTo>
                  <a:lnTo>
                    <a:pt x="43230" y="15709"/>
                  </a:lnTo>
                  <a:lnTo>
                    <a:pt x="0" y="0"/>
                  </a:lnTo>
                  <a:lnTo>
                    <a:pt x="12" y="314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17101" y="3028848"/>
              <a:ext cx="633730" cy="495300"/>
            </a:xfrm>
            <a:custGeom>
              <a:avLst/>
              <a:gdLst/>
              <a:ahLst/>
              <a:cxnLst/>
              <a:rect l="l" t="t" r="r" b="b"/>
              <a:pathLst>
                <a:path w="633729" h="495300">
                  <a:moveTo>
                    <a:pt x="633378" y="0"/>
                  </a:moveTo>
                  <a:lnTo>
                    <a:pt x="0" y="0"/>
                  </a:lnTo>
                  <a:lnTo>
                    <a:pt x="0" y="494779"/>
                  </a:lnTo>
                  <a:lnTo>
                    <a:pt x="633378" y="494779"/>
                  </a:lnTo>
                  <a:lnTo>
                    <a:pt x="633378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50475" y="2863926"/>
              <a:ext cx="165100" cy="659765"/>
            </a:xfrm>
            <a:custGeom>
              <a:avLst/>
              <a:gdLst/>
              <a:ahLst/>
              <a:cxnLst/>
              <a:rect l="l" t="t" r="r" b="b"/>
              <a:pathLst>
                <a:path w="165100" h="659764">
                  <a:moveTo>
                    <a:pt x="164922" y="0"/>
                  </a:moveTo>
                  <a:lnTo>
                    <a:pt x="0" y="164922"/>
                  </a:lnTo>
                  <a:lnTo>
                    <a:pt x="0" y="659701"/>
                  </a:lnTo>
                  <a:lnTo>
                    <a:pt x="164922" y="494779"/>
                  </a:lnTo>
                  <a:lnTo>
                    <a:pt x="164922" y="0"/>
                  </a:lnTo>
                  <a:close/>
                </a:path>
              </a:pathLst>
            </a:custGeom>
            <a:solidFill>
              <a:srgbClr val="037F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17101" y="2863926"/>
              <a:ext cx="798830" cy="165100"/>
            </a:xfrm>
            <a:custGeom>
              <a:avLst/>
              <a:gdLst/>
              <a:ahLst/>
              <a:cxnLst/>
              <a:rect l="l" t="t" r="r" b="b"/>
              <a:pathLst>
                <a:path w="798829" h="165100">
                  <a:moveTo>
                    <a:pt x="798296" y="0"/>
                  </a:moveTo>
                  <a:lnTo>
                    <a:pt x="164922" y="0"/>
                  </a:lnTo>
                  <a:lnTo>
                    <a:pt x="0" y="164922"/>
                  </a:lnTo>
                  <a:lnTo>
                    <a:pt x="633374" y="164922"/>
                  </a:lnTo>
                  <a:lnTo>
                    <a:pt x="798296" y="0"/>
                  </a:lnTo>
                  <a:close/>
                </a:path>
              </a:pathLst>
            </a:custGeom>
            <a:solidFill>
              <a:srgbClr val="35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33788" y="3523627"/>
              <a:ext cx="1343660" cy="550545"/>
            </a:xfrm>
            <a:custGeom>
              <a:avLst/>
              <a:gdLst/>
              <a:ahLst/>
              <a:cxnLst/>
              <a:rect l="l" t="t" r="r" b="b"/>
              <a:pathLst>
                <a:path w="1343660" h="550545">
                  <a:moveTo>
                    <a:pt x="0" y="0"/>
                  </a:moveTo>
                  <a:lnTo>
                    <a:pt x="1343609" y="55014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71428" y="4059212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11925" y="0"/>
                  </a:moveTo>
                  <a:lnTo>
                    <a:pt x="0" y="29121"/>
                  </a:lnTo>
                  <a:lnTo>
                    <a:pt x="45974" y="30942"/>
                  </a:lnTo>
                  <a:lnTo>
                    <a:pt x="11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71428" y="4059212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29121"/>
                  </a:moveTo>
                  <a:lnTo>
                    <a:pt x="45974" y="30942"/>
                  </a:lnTo>
                  <a:lnTo>
                    <a:pt x="11925" y="0"/>
                  </a:lnTo>
                  <a:lnTo>
                    <a:pt x="0" y="2912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233849" y="4620364"/>
            <a:ext cx="7937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Driver </a:t>
            </a:r>
            <a:r>
              <a:rPr sz="1100" spc="-20" dirty="0">
                <a:latin typeface="Arial"/>
                <a:cs typeface="Arial"/>
              </a:rPr>
              <a:t>Node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57483" y="931233"/>
            <a:ext cx="2371725" cy="3797300"/>
            <a:chOff x="5057483" y="931233"/>
            <a:chExt cx="2371725" cy="3797300"/>
          </a:xfrm>
        </p:grpSpPr>
        <p:sp>
          <p:nvSpPr>
            <p:cNvPr id="3" name="object 3"/>
            <p:cNvSpPr/>
            <p:nvPr/>
          </p:nvSpPr>
          <p:spPr>
            <a:xfrm>
              <a:off x="5062245" y="935996"/>
              <a:ext cx="2362200" cy="3787775"/>
            </a:xfrm>
            <a:custGeom>
              <a:avLst/>
              <a:gdLst/>
              <a:ahLst/>
              <a:cxnLst/>
              <a:rect l="l" t="t" r="r" b="b"/>
              <a:pathLst>
                <a:path w="2362200" h="3787775">
                  <a:moveTo>
                    <a:pt x="0" y="3787203"/>
                  </a:moveTo>
                  <a:lnTo>
                    <a:pt x="2362200" y="3787203"/>
                  </a:lnTo>
                  <a:lnTo>
                    <a:pt x="2362200" y="0"/>
                  </a:lnTo>
                  <a:lnTo>
                    <a:pt x="0" y="0"/>
                  </a:lnTo>
                  <a:lnTo>
                    <a:pt x="0" y="3787203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2891" y="1040720"/>
              <a:ext cx="287315" cy="399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255283" y="1429181"/>
              <a:ext cx="3810" cy="274320"/>
            </a:xfrm>
            <a:custGeom>
              <a:avLst/>
              <a:gdLst/>
              <a:ahLst/>
              <a:cxnLst/>
              <a:rect l="l" t="t" r="r" b="b"/>
              <a:pathLst>
                <a:path w="3810" h="274319">
                  <a:moveTo>
                    <a:pt x="3225" y="0"/>
                  </a:moveTo>
                  <a:lnTo>
                    <a:pt x="0" y="27404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39548" y="17030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227" y="43408"/>
                  </a:lnTo>
                  <a:lnTo>
                    <a:pt x="31457" y="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39548" y="170304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227" y="43408"/>
                  </a:lnTo>
                  <a:lnTo>
                    <a:pt x="31457" y="3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3257" y="1749424"/>
              <a:ext cx="1026794" cy="1022985"/>
            </a:xfrm>
            <a:custGeom>
              <a:avLst/>
              <a:gdLst/>
              <a:ahLst/>
              <a:cxnLst/>
              <a:rect l="l" t="t" r="r" b="b"/>
              <a:pathLst>
                <a:path w="1026795" h="1022985">
                  <a:moveTo>
                    <a:pt x="856145" y="0"/>
                  </a:moveTo>
                  <a:lnTo>
                    <a:pt x="170446" y="0"/>
                  </a:lnTo>
                  <a:lnTo>
                    <a:pt x="125136" y="6088"/>
                  </a:lnTo>
                  <a:lnTo>
                    <a:pt x="84420" y="23271"/>
                  </a:lnTo>
                  <a:lnTo>
                    <a:pt x="49923" y="49923"/>
                  </a:lnTo>
                  <a:lnTo>
                    <a:pt x="23271" y="84420"/>
                  </a:lnTo>
                  <a:lnTo>
                    <a:pt x="6088" y="125136"/>
                  </a:lnTo>
                  <a:lnTo>
                    <a:pt x="0" y="170446"/>
                  </a:lnTo>
                  <a:lnTo>
                    <a:pt x="0" y="852246"/>
                  </a:lnTo>
                  <a:lnTo>
                    <a:pt x="6088" y="897557"/>
                  </a:lnTo>
                  <a:lnTo>
                    <a:pt x="23271" y="938276"/>
                  </a:lnTo>
                  <a:lnTo>
                    <a:pt x="49923" y="972775"/>
                  </a:lnTo>
                  <a:lnTo>
                    <a:pt x="84420" y="999430"/>
                  </a:lnTo>
                  <a:lnTo>
                    <a:pt x="125136" y="1016615"/>
                  </a:lnTo>
                  <a:lnTo>
                    <a:pt x="170446" y="1022705"/>
                  </a:lnTo>
                  <a:lnTo>
                    <a:pt x="856145" y="1022705"/>
                  </a:lnTo>
                  <a:lnTo>
                    <a:pt x="901455" y="1016615"/>
                  </a:lnTo>
                  <a:lnTo>
                    <a:pt x="942171" y="999430"/>
                  </a:lnTo>
                  <a:lnTo>
                    <a:pt x="976668" y="972775"/>
                  </a:lnTo>
                  <a:lnTo>
                    <a:pt x="1003320" y="938276"/>
                  </a:lnTo>
                  <a:lnTo>
                    <a:pt x="1020503" y="897557"/>
                  </a:lnTo>
                  <a:lnTo>
                    <a:pt x="1026591" y="852246"/>
                  </a:lnTo>
                  <a:lnTo>
                    <a:pt x="1026591" y="170446"/>
                  </a:lnTo>
                  <a:lnTo>
                    <a:pt x="1013617" y="105222"/>
                  </a:lnTo>
                  <a:lnTo>
                    <a:pt x="976668" y="49923"/>
                  </a:lnTo>
                  <a:lnTo>
                    <a:pt x="921369" y="12974"/>
                  </a:lnTo>
                  <a:lnTo>
                    <a:pt x="856145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40265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Direct</a:t>
            </a:r>
            <a:r>
              <a:rPr spc="20" dirty="0"/>
              <a:t> </a:t>
            </a:r>
            <a:r>
              <a:rPr dirty="0"/>
              <a:t>Acyclic</a:t>
            </a:r>
            <a:r>
              <a:rPr spc="20" dirty="0"/>
              <a:t> </a:t>
            </a:r>
            <a:r>
              <a:rPr dirty="0"/>
              <a:t>Graph</a:t>
            </a:r>
            <a:r>
              <a:rPr spc="20" dirty="0"/>
              <a:t> </a:t>
            </a:r>
            <a:r>
              <a:rPr spc="-40" dirty="0"/>
              <a:t>(DAG)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03044" y="954290"/>
            <a:ext cx="40398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Sequence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computations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performed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5889" y="1167651"/>
            <a:ext cx="3835400" cy="16256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405130" indent="-392430">
              <a:lnSpc>
                <a:spcPct val="100000"/>
              </a:lnSpc>
              <a:spcBef>
                <a:spcPts val="940"/>
              </a:spcBef>
              <a:buChar char="○"/>
              <a:tabLst>
                <a:tab pos="405130" algn="l"/>
              </a:tabLst>
            </a:pPr>
            <a:r>
              <a:rPr sz="1400" spc="50" dirty="0">
                <a:latin typeface="Arial"/>
                <a:cs typeface="Arial"/>
              </a:rPr>
              <a:t>Node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Where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RDD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partitions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resides</a:t>
            </a:r>
            <a:endParaRPr sz="1400">
              <a:latin typeface="Arial"/>
              <a:cs typeface="Arial"/>
            </a:endParaRPr>
          </a:p>
          <a:p>
            <a:pPr marL="405130" indent="-392430">
              <a:lnSpc>
                <a:spcPct val="100000"/>
              </a:lnSpc>
              <a:spcBef>
                <a:spcPts val="840"/>
              </a:spcBef>
              <a:buChar char="○"/>
              <a:tabLst>
                <a:tab pos="405130" algn="l"/>
              </a:tabLst>
            </a:pPr>
            <a:r>
              <a:rPr sz="1400" dirty="0">
                <a:latin typeface="Arial"/>
                <a:cs typeface="Arial"/>
              </a:rPr>
              <a:t>Edge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Transformation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top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405130" indent="-392430">
              <a:lnSpc>
                <a:spcPct val="100000"/>
              </a:lnSpc>
              <a:spcBef>
                <a:spcPts val="840"/>
              </a:spcBef>
              <a:buChar char="○"/>
              <a:tabLst>
                <a:tab pos="405130" algn="l"/>
              </a:tabLst>
            </a:pPr>
            <a:r>
              <a:rPr sz="1400" dirty="0">
                <a:latin typeface="Arial"/>
                <a:cs typeface="Arial"/>
              </a:rPr>
              <a:t>Acyclic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Can’t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return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old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partition</a:t>
            </a:r>
            <a:endParaRPr sz="1400">
              <a:latin typeface="Arial"/>
              <a:cs typeface="Arial"/>
            </a:endParaRPr>
          </a:p>
          <a:p>
            <a:pPr marL="405765" marR="5080" indent="-393700">
              <a:lnSpc>
                <a:spcPct val="150000"/>
              </a:lnSpc>
              <a:buChar char="○"/>
              <a:tabLst>
                <a:tab pos="405765" algn="l"/>
              </a:tabLst>
            </a:pPr>
            <a:r>
              <a:rPr sz="1400" dirty="0">
                <a:latin typeface="Arial"/>
                <a:cs typeface="Arial"/>
              </a:rPr>
              <a:t>Direct - </a:t>
            </a:r>
            <a:r>
              <a:rPr sz="1400" spc="-10" dirty="0">
                <a:latin typeface="Arial"/>
                <a:cs typeface="Arial"/>
              </a:rPr>
              <a:t>Transformation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 an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action </a:t>
            </a:r>
            <a:r>
              <a:rPr sz="1400" spc="-20" dirty="0">
                <a:latin typeface="Arial"/>
                <a:cs typeface="Arial"/>
              </a:rPr>
              <a:t>that </a:t>
            </a:r>
            <a:r>
              <a:rPr sz="1400" dirty="0">
                <a:latin typeface="Arial"/>
                <a:cs typeface="Arial"/>
              </a:rPr>
              <a:t>transitions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partition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state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(from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B)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242" y="2874530"/>
            <a:ext cx="3931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Lineage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Shows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dependency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RDDs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5647" y="1898531"/>
            <a:ext cx="601980" cy="20066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841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45"/>
              </a:spcBef>
            </a:pPr>
            <a:r>
              <a:rPr sz="1000" b="1" spc="-10" dirty="0">
                <a:latin typeface="Arial"/>
                <a:cs typeface="Arial"/>
              </a:rPr>
              <a:t>RDD</a:t>
            </a:r>
            <a:r>
              <a:rPr sz="1000" b="1" spc="-60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34785" y="2090407"/>
            <a:ext cx="41275" cy="327025"/>
            <a:chOff x="6234785" y="2090407"/>
            <a:chExt cx="41275" cy="327025"/>
          </a:xfrm>
        </p:grpSpPr>
        <p:sp>
          <p:nvSpPr>
            <p:cNvPr id="15" name="object 15"/>
            <p:cNvSpPr/>
            <p:nvPr/>
          </p:nvSpPr>
          <p:spPr>
            <a:xfrm>
              <a:off x="6255283" y="2095169"/>
              <a:ext cx="3810" cy="274320"/>
            </a:xfrm>
            <a:custGeom>
              <a:avLst/>
              <a:gdLst/>
              <a:ahLst/>
              <a:cxnLst/>
              <a:rect l="l" t="t" r="r" b="b"/>
              <a:pathLst>
                <a:path w="3810" h="274319">
                  <a:moveTo>
                    <a:pt x="3225" y="0"/>
                  </a:moveTo>
                  <a:lnTo>
                    <a:pt x="0" y="274066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39548" y="236904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227" y="43408"/>
                  </a:lnTo>
                  <a:lnTo>
                    <a:pt x="31457" y="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39548" y="236904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227" y="43408"/>
                  </a:lnTo>
                  <a:lnTo>
                    <a:pt x="31457" y="3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65647" y="2419181"/>
            <a:ext cx="601980" cy="20066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841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45"/>
              </a:spcBef>
            </a:pPr>
            <a:r>
              <a:rPr sz="1000" b="1" spc="-10" dirty="0">
                <a:latin typeface="Arial"/>
                <a:cs typeface="Arial"/>
              </a:rPr>
              <a:t>RDD</a:t>
            </a:r>
            <a:r>
              <a:rPr sz="1000" b="1" spc="-60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49583" y="3084194"/>
            <a:ext cx="1026794" cy="1022985"/>
          </a:xfrm>
          <a:custGeom>
            <a:avLst/>
            <a:gdLst/>
            <a:ahLst/>
            <a:cxnLst/>
            <a:rect l="l" t="t" r="r" b="b"/>
            <a:pathLst>
              <a:path w="1026795" h="1022985">
                <a:moveTo>
                  <a:pt x="856132" y="0"/>
                </a:moveTo>
                <a:lnTo>
                  <a:pt x="170446" y="0"/>
                </a:lnTo>
                <a:lnTo>
                  <a:pt x="125136" y="6088"/>
                </a:lnTo>
                <a:lnTo>
                  <a:pt x="84420" y="23272"/>
                </a:lnTo>
                <a:lnTo>
                  <a:pt x="49915" y="49936"/>
                </a:lnTo>
                <a:lnTo>
                  <a:pt x="23271" y="84423"/>
                </a:lnTo>
                <a:lnTo>
                  <a:pt x="6088" y="125143"/>
                </a:lnTo>
                <a:lnTo>
                  <a:pt x="0" y="170459"/>
                </a:lnTo>
                <a:lnTo>
                  <a:pt x="0" y="852248"/>
                </a:lnTo>
                <a:lnTo>
                  <a:pt x="6088" y="897562"/>
                </a:lnTo>
                <a:lnTo>
                  <a:pt x="23271" y="938281"/>
                </a:lnTo>
                <a:lnTo>
                  <a:pt x="49923" y="972779"/>
                </a:lnTo>
                <a:lnTo>
                  <a:pt x="84420" y="999433"/>
                </a:lnTo>
                <a:lnTo>
                  <a:pt x="125136" y="1016617"/>
                </a:lnTo>
                <a:lnTo>
                  <a:pt x="170446" y="1022706"/>
                </a:lnTo>
                <a:lnTo>
                  <a:pt x="856132" y="1022706"/>
                </a:lnTo>
                <a:lnTo>
                  <a:pt x="901448" y="1016617"/>
                </a:lnTo>
                <a:lnTo>
                  <a:pt x="942167" y="999433"/>
                </a:lnTo>
                <a:lnTo>
                  <a:pt x="976666" y="972779"/>
                </a:lnTo>
                <a:lnTo>
                  <a:pt x="1003319" y="938281"/>
                </a:lnTo>
                <a:lnTo>
                  <a:pt x="1020503" y="897562"/>
                </a:lnTo>
                <a:lnTo>
                  <a:pt x="1026591" y="852248"/>
                </a:lnTo>
                <a:lnTo>
                  <a:pt x="1026591" y="170459"/>
                </a:lnTo>
                <a:lnTo>
                  <a:pt x="1013617" y="105225"/>
                </a:lnTo>
                <a:lnTo>
                  <a:pt x="976654" y="49925"/>
                </a:lnTo>
                <a:lnTo>
                  <a:pt x="921367" y="12976"/>
                </a:lnTo>
                <a:lnTo>
                  <a:pt x="856132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71973" y="3233301"/>
            <a:ext cx="601980" cy="20066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841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45"/>
              </a:spcBef>
            </a:pPr>
            <a:r>
              <a:rPr sz="1000" b="1" spc="-10" dirty="0">
                <a:latin typeface="Arial"/>
                <a:cs typeface="Arial"/>
              </a:rPr>
              <a:t>RDD</a:t>
            </a:r>
            <a:r>
              <a:rPr sz="1000" b="1" spc="-60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641111" y="3425190"/>
            <a:ext cx="41275" cy="327025"/>
            <a:chOff x="5641111" y="3425190"/>
            <a:chExt cx="41275" cy="327025"/>
          </a:xfrm>
        </p:grpSpPr>
        <p:sp>
          <p:nvSpPr>
            <p:cNvPr id="22" name="object 22"/>
            <p:cNvSpPr/>
            <p:nvPr/>
          </p:nvSpPr>
          <p:spPr>
            <a:xfrm>
              <a:off x="5661609" y="3429952"/>
              <a:ext cx="3810" cy="274320"/>
            </a:xfrm>
            <a:custGeom>
              <a:avLst/>
              <a:gdLst/>
              <a:ahLst/>
              <a:cxnLst/>
              <a:rect l="l" t="t" r="r" b="b"/>
              <a:pathLst>
                <a:path w="3810" h="274320">
                  <a:moveTo>
                    <a:pt x="3225" y="0"/>
                  </a:moveTo>
                  <a:lnTo>
                    <a:pt x="0" y="274053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45873" y="370381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214" y="43408"/>
                  </a:lnTo>
                  <a:lnTo>
                    <a:pt x="31457" y="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645873" y="370381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214" y="43408"/>
                  </a:lnTo>
                  <a:lnTo>
                    <a:pt x="31457" y="36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371973" y="3753951"/>
            <a:ext cx="601980" cy="20066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841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45"/>
              </a:spcBef>
            </a:pPr>
            <a:r>
              <a:rPr sz="1000" b="1" spc="-10" dirty="0">
                <a:latin typeface="Arial"/>
                <a:cs typeface="Arial"/>
              </a:rPr>
              <a:t>RDD</a:t>
            </a:r>
            <a:r>
              <a:rPr sz="1000" b="1" spc="-60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561393" y="2767368"/>
            <a:ext cx="1786889" cy="1844039"/>
            <a:chOff x="5561393" y="2767368"/>
            <a:chExt cx="1786889" cy="1844039"/>
          </a:xfrm>
        </p:grpSpPr>
        <p:sp>
          <p:nvSpPr>
            <p:cNvPr id="27" name="object 27"/>
            <p:cNvSpPr/>
            <p:nvPr/>
          </p:nvSpPr>
          <p:spPr>
            <a:xfrm>
              <a:off x="5713437" y="2772130"/>
              <a:ext cx="543560" cy="285750"/>
            </a:xfrm>
            <a:custGeom>
              <a:avLst/>
              <a:gdLst/>
              <a:ahLst/>
              <a:cxnLst/>
              <a:rect l="l" t="t" r="r" b="b"/>
              <a:pathLst>
                <a:path w="543560" h="285750">
                  <a:moveTo>
                    <a:pt x="543115" y="0"/>
                  </a:moveTo>
                  <a:lnTo>
                    <a:pt x="0" y="285407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75172" y="3043618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20" h="34289">
                  <a:moveTo>
                    <a:pt x="30949" y="0"/>
                  </a:moveTo>
                  <a:lnTo>
                    <a:pt x="0" y="34023"/>
                  </a:lnTo>
                  <a:lnTo>
                    <a:pt x="45593" y="27851"/>
                  </a:lnTo>
                  <a:lnTo>
                    <a:pt x="3094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75172" y="3043618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20" h="34289">
                  <a:moveTo>
                    <a:pt x="30949" y="0"/>
                  </a:moveTo>
                  <a:lnTo>
                    <a:pt x="0" y="34023"/>
                  </a:lnTo>
                  <a:lnTo>
                    <a:pt x="45593" y="27851"/>
                  </a:lnTo>
                  <a:lnTo>
                    <a:pt x="30949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61609" y="4106901"/>
              <a:ext cx="3810" cy="274320"/>
            </a:xfrm>
            <a:custGeom>
              <a:avLst/>
              <a:gdLst/>
              <a:ahLst/>
              <a:cxnLst/>
              <a:rect l="l" t="t" r="r" b="b"/>
              <a:pathLst>
                <a:path w="3810" h="274320">
                  <a:moveTo>
                    <a:pt x="3225" y="0"/>
                  </a:moveTo>
                  <a:lnTo>
                    <a:pt x="0" y="274052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1393" y="4376008"/>
              <a:ext cx="198005" cy="23511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21602" y="3084194"/>
              <a:ext cx="1026794" cy="1022985"/>
            </a:xfrm>
            <a:custGeom>
              <a:avLst/>
              <a:gdLst/>
              <a:ahLst/>
              <a:cxnLst/>
              <a:rect l="l" t="t" r="r" b="b"/>
              <a:pathLst>
                <a:path w="1026795" h="1022985">
                  <a:moveTo>
                    <a:pt x="856145" y="0"/>
                  </a:moveTo>
                  <a:lnTo>
                    <a:pt x="170446" y="0"/>
                  </a:lnTo>
                  <a:lnTo>
                    <a:pt x="125136" y="6088"/>
                  </a:lnTo>
                  <a:lnTo>
                    <a:pt x="84420" y="23272"/>
                  </a:lnTo>
                  <a:lnTo>
                    <a:pt x="49915" y="49936"/>
                  </a:lnTo>
                  <a:lnTo>
                    <a:pt x="23271" y="84423"/>
                  </a:lnTo>
                  <a:lnTo>
                    <a:pt x="6088" y="125143"/>
                  </a:lnTo>
                  <a:lnTo>
                    <a:pt x="0" y="170459"/>
                  </a:lnTo>
                  <a:lnTo>
                    <a:pt x="0" y="852248"/>
                  </a:lnTo>
                  <a:lnTo>
                    <a:pt x="6088" y="897562"/>
                  </a:lnTo>
                  <a:lnTo>
                    <a:pt x="23271" y="938281"/>
                  </a:lnTo>
                  <a:lnTo>
                    <a:pt x="49923" y="972779"/>
                  </a:lnTo>
                  <a:lnTo>
                    <a:pt x="84420" y="999433"/>
                  </a:lnTo>
                  <a:lnTo>
                    <a:pt x="125136" y="1016617"/>
                  </a:lnTo>
                  <a:lnTo>
                    <a:pt x="170446" y="1022706"/>
                  </a:lnTo>
                  <a:lnTo>
                    <a:pt x="856145" y="1022706"/>
                  </a:lnTo>
                  <a:lnTo>
                    <a:pt x="901455" y="1016617"/>
                  </a:lnTo>
                  <a:lnTo>
                    <a:pt x="942171" y="999433"/>
                  </a:lnTo>
                  <a:lnTo>
                    <a:pt x="976668" y="972779"/>
                  </a:lnTo>
                  <a:lnTo>
                    <a:pt x="1003320" y="938281"/>
                  </a:lnTo>
                  <a:lnTo>
                    <a:pt x="1020503" y="897562"/>
                  </a:lnTo>
                  <a:lnTo>
                    <a:pt x="1026591" y="852248"/>
                  </a:lnTo>
                  <a:lnTo>
                    <a:pt x="1026591" y="170459"/>
                  </a:lnTo>
                  <a:lnTo>
                    <a:pt x="1013617" y="105225"/>
                  </a:lnTo>
                  <a:lnTo>
                    <a:pt x="976654" y="49925"/>
                  </a:lnTo>
                  <a:lnTo>
                    <a:pt x="921373" y="12976"/>
                  </a:lnTo>
                  <a:lnTo>
                    <a:pt x="856145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544005" y="3233301"/>
            <a:ext cx="601980" cy="20066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841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45"/>
              </a:spcBef>
            </a:pPr>
            <a:r>
              <a:rPr sz="1000" b="1" spc="-10" dirty="0">
                <a:latin typeface="Arial"/>
                <a:cs typeface="Arial"/>
              </a:rPr>
              <a:t>RDD</a:t>
            </a:r>
            <a:r>
              <a:rPr sz="1000" b="1" spc="-60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247612" y="2240216"/>
            <a:ext cx="1415415" cy="2371090"/>
            <a:chOff x="6247612" y="2240216"/>
            <a:chExt cx="1415415" cy="2371090"/>
          </a:xfrm>
        </p:grpSpPr>
        <p:sp>
          <p:nvSpPr>
            <p:cNvPr id="35" name="object 35"/>
            <p:cNvSpPr/>
            <p:nvPr/>
          </p:nvSpPr>
          <p:spPr>
            <a:xfrm>
              <a:off x="6256553" y="2772130"/>
              <a:ext cx="543560" cy="285750"/>
            </a:xfrm>
            <a:custGeom>
              <a:avLst/>
              <a:gdLst/>
              <a:ahLst/>
              <a:cxnLst/>
              <a:rect l="l" t="t" r="r" b="b"/>
              <a:pathLst>
                <a:path w="543559" h="285750">
                  <a:moveTo>
                    <a:pt x="0" y="0"/>
                  </a:moveTo>
                  <a:lnTo>
                    <a:pt x="543407" y="285419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92646" y="3043618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20" h="34289">
                  <a:moveTo>
                    <a:pt x="14617" y="0"/>
                  </a:moveTo>
                  <a:lnTo>
                    <a:pt x="0" y="27863"/>
                  </a:lnTo>
                  <a:lnTo>
                    <a:pt x="45580" y="34036"/>
                  </a:lnTo>
                  <a:lnTo>
                    <a:pt x="14617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92646" y="3043618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20" h="34289">
                  <a:moveTo>
                    <a:pt x="0" y="27863"/>
                  </a:moveTo>
                  <a:lnTo>
                    <a:pt x="45580" y="34036"/>
                  </a:lnTo>
                  <a:lnTo>
                    <a:pt x="14617" y="0"/>
                  </a:lnTo>
                  <a:lnTo>
                    <a:pt x="0" y="27863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833628" y="4106901"/>
              <a:ext cx="3810" cy="274320"/>
            </a:xfrm>
            <a:custGeom>
              <a:avLst/>
              <a:gdLst/>
              <a:ahLst/>
              <a:cxnLst/>
              <a:rect l="l" t="t" r="r" b="b"/>
              <a:pathLst>
                <a:path w="3809" h="274320">
                  <a:moveTo>
                    <a:pt x="3225" y="0"/>
                  </a:moveTo>
                  <a:lnTo>
                    <a:pt x="0" y="274052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3426" y="4376008"/>
              <a:ext cx="198005" cy="23511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252375" y="2257247"/>
              <a:ext cx="1361440" cy="3810"/>
            </a:xfrm>
            <a:custGeom>
              <a:avLst/>
              <a:gdLst/>
              <a:ahLst/>
              <a:cxnLst/>
              <a:rect l="l" t="t" r="r" b="b"/>
              <a:pathLst>
                <a:path w="1361440" h="3810">
                  <a:moveTo>
                    <a:pt x="0" y="0"/>
                  </a:moveTo>
                  <a:lnTo>
                    <a:pt x="1361249" y="3454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13586" y="224497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76" y="0"/>
                  </a:moveTo>
                  <a:lnTo>
                    <a:pt x="0" y="31457"/>
                  </a:lnTo>
                  <a:lnTo>
                    <a:pt x="43268" y="1583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613586" y="224497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268" y="15836"/>
                  </a:lnTo>
                  <a:lnTo>
                    <a:pt x="76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33196" y="3594391"/>
              <a:ext cx="281305" cy="3175"/>
            </a:xfrm>
            <a:custGeom>
              <a:avLst/>
              <a:gdLst/>
              <a:ahLst/>
              <a:cxnLst/>
              <a:rect l="l" t="t" r="r" b="b"/>
              <a:pathLst>
                <a:path w="281304" h="3175">
                  <a:moveTo>
                    <a:pt x="0" y="0"/>
                  </a:moveTo>
                  <a:lnTo>
                    <a:pt x="281254" y="2743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14297" y="358139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304" y="0"/>
                  </a:moveTo>
                  <a:lnTo>
                    <a:pt x="0" y="31457"/>
                  </a:lnTo>
                  <a:lnTo>
                    <a:pt x="43383" y="1615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614297" y="358139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383" y="16154"/>
                  </a:lnTo>
                  <a:lnTo>
                    <a:pt x="304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919201" y="4508788"/>
              <a:ext cx="692150" cy="3810"/>
            </a:xfrm>
            <a:custGeom>
              <a:avLst/>
              <a:gdLst/>
              <a:ahLst/>
              <a:cxnLst/>
              <a:rect l="l" t="t" r="r" b="b"/>
              <a:pathLst>
                <a:path w="692150" h="3810">
                  <a:moveTo>
                    <a:pt x="0" y="0"/>
                  </a:moveTo>
                  <a:lnTo>
                    <a:pt x="691654" y="3323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610780" y="44963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52" y="0"/>
                  </a:moveTo>
                  <a:lnTo>
                    <a:pt x="0" y="31466"/>
                  </a:lnTo>
                  <a:lnTo>
                    <a:pt x="43294" y="1593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610780" y="44963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6"/>
                  </a:moveTo>
                  <a:lnTo>
                    <a:pt x="43294" y="15939"/>
                  </a:lnTo>
                  <a:lnTo>
                    <a:pt x="152" y="0"/>
                  </a:lnTo>
                  <a:lnTo>
                    <a:pt x="0" y="3146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7756829" y="2170823"/>
            <a:ext cx="7924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45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748409" y="3507994"/>
            <a:ext cx="3219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latin typeface="Arial"/>
                <a:cs typeface="Arial"/>
              </a:rPr>
              <a:t>Stage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71307" y="4424565"/>
            <a:ext cx="3606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Arial"/>
                <a:cs typeface="Arial"/>
              </a:rPr>
              <a:t>Action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88033" y="1068035"/>
            <a:ext cx="5570220" cy="3797300"/>
            <a:chOff x="1788033" y="1068035"/>
            <a:chExt cx="5570220" cy="3797300"/>
          </a:xfrm>
        </p:grpSpPr>
        <p:sp>
          <p:nvSpPr>
            <p:cNvPr id="3" name="object 3"/>
            <p:cNvSpPr/>
            <p:nvPr/>
          </p:nvSpPr>
          <p:spPr>
            <a:xfrm>
              <a:off x="1792795" y="1072798"/>
              <a:ext cx="5560695" cy="3787775"/>
            </a:xfrm>
            <a:custGeom>
              <a:avLst/>
              <a:gdLst/>
              <a:ahLst/>
              <a:cxnLst/>
              <a:rect l="l" t="t" r="r" b="b"/>
              <a:pathLst>
                <a:path w="5560695" h="3787775">
                  <a:moveTo>
                    <a:pt x="0" y="3787203"/>
                  </a:moveTo>
                  <a:lnTo>
                    <a:pt x="5560504" y="3787203"/>
                  </a:lnTo>
                  <a:lnTo>
                    <a:pt x="5560504" y="0"/>
                  </a:lnTo>
                  <a:lnTo>
                    <a:pt x="0" y="0"/>
                  </a:lnTo>
                  <a:lnTo>
                    <a:pt x="0" y="3787203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39996" y="1177543"/>
              <a:ext cx="864235" cy="864235"/>
            </a:xfrm>
            <a:custGeom>
              <a:avLst/>
              <a:gdLst/>
              <a:ahLst/>
              <a:cxnLst/>
              <a:rect l="l" t="t" r="r" b="b"/>
              <a:pathLst>
                <a:path w="864235" h="864235">
                  <a:moveTo>
                    <a:pt x="432003" y="0"/>
                  </a:moveTo>
                  <a:lnTo>
                    <a:pt x="384932" y="2535"/>
                  </a:lnTo>
                  <a:lnTo>
                    <a:pt x="339330" y="9964"/>
                  </a:lnTo>
                  <a:lnTo>
                    <a:pt x="295459" y="22024"/>
                  </a:lnTo>
                  <a:lnTo>
                    <a:pt x="253583" y="38451"/>
                  </a:lnTo>
                  <a:lnTo>
                    <a:pt x="213965" y="58982"/>
                  </a:lnTo>
                  <a:lnTo>
                    <a:pt x="176870" y="83353"/>
                  </a:lnTo>
                  <a:lnTo>
                    <a:pt x="142561" y="111300"/>
                  </a:lnTo>
                  <a:lnTo>
                    <a:pt x="111300" y="142561"/>
                  </a:lnTo>
                  <a:lnTo>
                    <a:pt x="83353" y="176870"/>
                  </a:lnTo>
                  <a:lnTo>
                    <a:pt x="58982" y="213965"/>
                  </a:lnTo>
                  <a:lnTo>
                    <a:pt x="38451" y="253583"/>
                  </a:lnTo>
                  <a:lnTo>
                    <a:pt x="22024" y="295459"/>
                  </a:lnTo>
                  <a:lnTo>
                    <a:pt x="9964" y="339330"/>
                  </a:lnTo>
                  <a:lnTo>
                    <a:pt x="2535" y="384932"/>
                  </a:lnTo>
                  <a:lnTo>
                    <a:pt x="0" y="432003"/>
                  </a:lnTo>
                  <a:lnTo>
                    <a:pt x="2535" y="479075"/>
                  </a:lnTo>
                  <a:lnTo>
                    <a:pt x="9964" y="524679"/>
                  </a:lnTo>
                  <a:lnTo>
                    <a:pt x="22024" y="568551"/>
                  </a:lnTo>
                  <a:lnTo>
                    <a:pt x="38451" y="610428"/>
                  </a:lnTo>
                  <a:lnTo>
                    <a:pt x="58982" y="650046"/>
                  </a:lnTo>
                  <a:lnTo>
                    <a:pt x="83353" y="687141"/>
                  </a:lnTo>
                  <a:lnTo>
                    <a:pt x="111300" y="721450"/>
                  </a:lnTo>
                  <a:lnTo>
                    <a:pt x="142561" y="752710"/>
                  </a:lnTo>
                  <a:lnTo>
                    <a:pt x="176870" y="780656"/>
                  </a:lnTo>
                  <a:lnTo>
                    <a:pt x="213965" y="805026"/>
                  </a:lnTo>
                  <a:lnTo>
                    <a:pt x="253583" y="825556"/>
                  </a:lnTo>
                  <a:lnTo>
                    <a:pt x="295459" y="841983"/>
                  </a:lnTo>
                  <a:lnTo>
                    <a:pt x="339330" y="854042"/>
                  </a:lnTo>
                  <a:lnTo>
                    <a:pt x="384932" y="861471"/>
                  </a:lnTo>
                  <a:lnTo>
                    <a:pt x="432003" y="864006"/>
                  </a:lnTo>
                  <a:lnTo>
                    <a:pt x="479073" y="861471"/>
                  </a:lnTo>
                  <a:lnTo>
                    <a:pt x="524676" y="854042"/>
                  </a:lnTo>
                  <a:lnTo>
                    <a:pt x="568547" y="841983"/>
                  </a:lnTo>
                  <a:lnTo>
                    <a:pt x="610423" y="825556"/>
                  </a:lnTo>
                  <a:lnTo>
                    <a:pt x="650040" y="805026"/>
                  </a:lnTo>
                  <a:lnTo>
                    <a:pt x="687135" y="780656"/>
                  </a:lnTo>
                  <a:lnTo>
                    <a:pt x="721445" y="752710"/>
                  </a:lnTo>
                  <a:lnTo>
                    <a:pt x="752705" y="721450"/>
                  </a:lnTo>
                  <a:lnTo>
                    <a:pt x="780652" y="687141"/>
                  </a:lnTo>
                  <a:lnTo>
                    <a:pt x="805023" y="650046"/>
                  </a:lnTo>
                  <a:lnTo>
                    <a:pt x="825554" y="610428"/>
                  </a:lnTo>
                  <a:lnTo>
                    <a:pt x="841981" y="568551"/>
                  </a:lnTo>
                  <a:lnTo>
                    <a:pt x="854042" y="524679"/>
                  </a:lnTo>
                  <a:lnTo>
                    <a:pt x="861471" y="479075"/>
                  </a:lnTo>
                  <a:lnTo>
                    <a:pt x="864006" y="432003"/>
                  </a:lnTo>
                  <a:lnTo>
                    <a:pt x="861248" y="383259"/>
                  </a:lnTo>
                  <a:lnTo>
                    <a:pt x="853093" y="335512"/>
                  </a:lnTo>
                  <a:lnTo>
                    <a:pt x="839714" y="289184"/>
                  </a:lnTo>
                  <a:lnTo>
                    <a:pt x="821288" y="244700"/>
                  </a:lnTo>
                  <a:lnTo>
                    <a:pt x="797989" y="202482"/>
                  </a:lnTo>
                  <a:lnTo>
                    <a:pt x="769993" y="162955"/>
                  </a:lnTo>
                  <a:lnTo>
                    <a:pt x="737476" y="126542"/>
                  </a:lnTo>
                  <a:lnTo>
                    <a:pt x="701054" y="94020"/>
                  </a:lnTo>
                  <a:lnTo>
                    <a:pt x="661522" y="66021"/>
                  </a:lnTo>
                  <a:lnTo>
                    <a:pt x="619303" y="42720"/>
                  </a:lnTo>
                  <a:lnTo>
                    <a:pt x="574818" y="24292"/>
                  </a:lnTo>
                  <a:lnTo>
                    <a:pt x="528491" y="10913"/>
                  </a:lnTo>
                  <a:lnTo>
                    <a:pt x="480745" y="2757"/>
                  </a:lnTo>
                  <a:lnTo>
                    <a:pt x="432003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Spark</a:t>
            </a:r>
            <a:r>
              <a:rPr spc="-145" dirty="0"/>
              <a:t> </a:t>
            </a:r>
            <a:r>
              <a:rPr dirty="0"/>
              <a:t>Program</a:t>
            </a:r>
            <a:r>
              <a:rPr spc="-155" dirty="0"/>
              <a:t> </a:t>
            </a:r>
            <a:r>
              <a:rPr spc="-10" dirty="0"/>
              <a:t>Lifecycle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59108" y="1439367"/>
            <a:ext cx="43878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51435">
              <a:lnSpc>
                <a:spcPct val="100000"/>
              </a:lnSpc>
              <a:spcBef>
                <a:spcPts val="100"/>
              </a:spcBef>
            </a:pPr>
            <a:r>
              <a:rPr sz="1000" b="1" spc="-10" dirty="0">
                <a:latin typeface="Arial"/>
                <a:cs typeface="Arial"/>
              </a:rPr>
              <a:t>Spark </a:t>
            </a:r>
            <a:r>
              <a:rPr sz="1000" b="1" spc="-80" dirty="0">
                <a:latin typeface="Arial"/>
                <a:cs typeface="Arial"/>
              </a:rPr>
              <a:t>Session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71594" y="2036787"/>
            <a:ext cx="1004569" cy="645795"/>
            <a:chOff x="4071594" y="2036787"/>
            <a:chExt cx="1004569" cy="645795"/>
          </a:xfrm>
        </p:grpSpPr>
        <p:sp>
          <p:nvSpPr>
            <p:cNvPr id="8" name="object 8"/>
            <p:cNvSpPr/>
            <p:nvPr/>
          </p:nvSpPr>
          <p:spPr>
            <a:xfrm>
              <a:off x="4571999" y="2041550"/>
              <a:ext cx="3175" cy="263525"/>
            </a:xfrm>
            <a:custGeom>
              <a:avLst/>
              <a:gdLst/>
              <a:ahLst/>
              <a:cxnLst/>
              <a:rect l="l" t="t" r="r" b="b"/>
              <a:pathLst>
                <a:path w="3175" h="263525">
                  <a:moveTo>
                    <a:pt x="0" y="0"/>
                  </a:moveTo>
                  <a:lnTo>
                    <a:pt x="2959" y="263245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59223" y="23046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7" y="0"/>
                  </a:moveTo>
                  <a:lnTo>
                    <a:pt x="0" y="355"/>
                  </a:lnTo>
                  <a:lnTo>
                    <a:pt x="16217" y="43395"/>
                  </a:lnTo>
                  <a:lnTo>
                    <a:pt x="31457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59223" y="230463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55"/>
                  </a:moveTo>
                  <a:lnTo>
                    <a:pt x="16217" y="43395"/>
                  </a:lnTo>
                  <a:lnTo>
                    <a:pt x="31457" y="0"/>
                  </a:lnTo>
                  <a:lnTo>
                    <a:pt x="0" y="355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71594" y="2361945"/>
              <a:ext cx="1004569" cy="320675"/>
            </a:xfrm>
            <a:custGeom>
              <a:avLst/>
              <a:gdLst/>
              <a:ahLst/>
              <a:cxnLst/>
              <a:rect l="l" t="t" r="r" b="b"/>
              <a:pathLst>
                <a:path w="1004570" h="320675">
                  <a:moveTo>
                    <a:pt x="951001" y="0"/>
                  </a:moveTo>
                  <a:lnTo>
                    <a:pt x="53403" y="0"/>
                  </a:lnTo>
                  <a:lnTo>
                    <a:pt x="32618" y="4197"/>
                  </a:lnTo>
                  <a:lnTo>
                    <a:pt x="15643" y="15643"/>
                  </a:lnTo>
                  <a:lnTo>
                    <a:pt x="4197" y="32618"/>
                  </a:lnTo>
                  <a:lnTo>
                    <a:pt x="0" y="53403"/>
                  </a:lnTo>
                  <a:lnTo>
                    <a:pt x="0" y="267004"/>
                  </a:lnTo>
                  <a:lnTo>
                    <a:pt x="4197" y="287789"/>
                  </a:lnTo>
                  <a:lnTo>
                    <a:pt x="15643" y="304765"/>
                  </a:lnTo>
                  <a:lnTo>
                    <a:pt x="32618" y="316210"/>
                  </a:lnTo>
                  <a:lnTo>
                    <a:pt x="53403" y="320408"/>
                  </a:lnTo>
                  <a:lnTo>
                    <a:pt x="951001" y="320408"/>
                  </a:lnTo>
                  <a:lnTo>
                    <a:pt x="971786" y="316210"/>
                  </a:lnTo>
                  <a:lnTo>
                    <a:pt x="988761" y="304765"/>
                  </a:lnTo>
                  <a:lnTo>
                    <a:pt x="1000207" y="287789"/>
                  </a:lnTo>
                  <a:lnTo>
                    <a:pt x="1004404" y="267004"/>
                  </a:lnTo>
                  <a:lnTo>
                    <a:pt x="1004404" y="53403"/>
                  </a:lnTo>
                  <a:lnTo>
                    <a:pt x="988771" y="15646"/>
                  </a:lnTo>
                  <a:lnTo>
                    <a:pt x="951001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38535" y="2428176"/>
            <a:ext cx="2838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20" dirty="0">
                <a:latin typeface="Arial"/>
                <a:cs typeface="Arial"/>
              </a:rPr>
              <a:t>Data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87994" y="2662834"/>
            <a:ext cx="2856230" cy="1757680"/>
            <a:chOff x="2087994" y="2662834"/>
            <a:chExt cx="2856230" cy="1757680"/>
          </a:xfrm>
        </p:grpSpPr>
        <p:sp>
          <p:nvSpPr>
            <p:cNvPr id="14" name="object 14"/>
            <p:cNvSpPr/>
            <p:nvPr/>
          </p:nvSpPr>
          <p:spPr>
            <a:xfrm>
              <a:off x="4338002" y="2987995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453598" y="0"/>
                  </a:moveTo>
                  <a:lnTo>
                    <a:pt x="0" y="0"/>
                  </a:lnTo>
                  <a:lnTo>
                    <a:pt x="0" y="453603"/>
                  </a:lnTo>
                  <a:lnTo>
                    <a:pt x="453598" y="453603"/>
                  </a:lnTo>
                  <a:lnTo>
                    <a:pt x="453598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2000" y="2667596"/>
              <a:ext cx="3175" cy="263525"/>
            </a:xfrm>
            <a:custGeom>
              <a:avLst/>
              <a:gdLst/>
              <a:ahLst/>
              <a:cxnLst/>
              <a:rect l="l" t="t" r="r" b="b"/>
              <a:pathLst>
                <a:path w="3175" h="263525">
                  <a:moveTo>
                    <a:pt x="0" y="0"/>
                  </a:moveTo>
                  <a:lnTo>
                    <a:pt x="2959" y="263258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59223" y="293067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7" y="0"/>
                  </a:moveTo>
                  <a:lnTo>
                    <a:pt x="0" y="355"/>
                  </a:lnTo>
                  <a:lnTo>
                    <a:pt x="16217" y="43395"/>
                  </a:lnTo>
                  <a:lnTo>
                    <a:pt x="31457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59223" y="293067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55"/>
                  </a:moveTo>
                  <a:lnTo>
                    <a:pt x="16217" y="43395"/>
                  </a:lnTo>
                  <a:lnTo>
                    <a:pt x="31457" y="0"/>
                  </a:lnTo>
                  <a:lnTo>
                    <a:pt x="0" y="355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14202" y="3064195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453598" y="0"/>
                  </a:moveTo>
                  <a:lnTo>
                    <a:pt x="0" y="0"/>
                  </a:lnTo>
                  <a:lnTo>
                    <a:pt x="0" y="453603"/>
                  </a:lnTo>
                  <a:lnTo>
                    <a:pt x="453598" y="453603"/>
                  </a:lnTo>
                  <a:lnTo>
                    <a:pt x="453598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4202" y="3064195"/>
              <a:ext cx="454025" cy="454025"/>
            </a:xfrm>
            <a:custGeom>
              <a:avLst/>
              <a:gdLst/>
              <a:ahLst/>
              <a:cxnLst/>
              <a:rect l="l" t="t" r="r" b="b"/>
              <a:pathLst>
                <a:path w="454025" h="454025">
                  <a:moveTo>
                    <a:pt x="0" y="453603"/>
                  </a:moveTo>
                  <a:lnTo>
                    <a:pt x="453598" y="453603"/>
                  </a:lnTo>
                  <a:lnTo>
                    <a:pt x="453598" y="0"/>
                  </a:lnTo>
                  <a:lnTo>
                    <a:pt x="0" y="0"/>
                  </a:lnTo>
                  <a:lnTo>
                    <a:pt x="0" y="453603"/>
                  </a:lnTo>
                  <a:close/>
                </a:path>
              </a:pathLst>
            </a:custGeom>
            <a:ln w="9525">
              <a:solidFill>
                <a:srgbClr val="5454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87994" y="2829597"/>
              <a:ext cx="2856230" cy="1080135"/>
            </a:xfrm>
            <a:custGeom>
              <a:avLst/>
              <a:gdLst/>
              <a:ahLst/>
              <a:cxnLst/>
              <a:rect l="l" t="t" r="r" b="b"/>
              <a:pathLst>
                <a:path w="2856229" h="1080135">
                  <a:moveTo>
                    <a:pt x="1079995" y="540004"/>
                  </a:moveTo>
                  <a:lnTo>
                    <a:pt x="540004" y="0"/>
                  </a:lnTo>
                  <a:lnTo>
                    <a:pt x="0" y="540004"/>
                  </a:lnTo>
                  <a:lnTo>
                    <a:pt x="540004" y="1080008"/>
                  </a:lnTo>
                  <a:lnTo>
                    <a:pt x="1079995" y="540004"/>
                  </a:lnTo>
                  <a:close/>
                </a:path>
                <a:path w="2856229" h="1080135">
                  <a:moveTo>
                    <a:pt x="2856001" y="310807"/>
                  </a:moveTo>
                  <a:lnTo>
                    <a:pt x="2402408" y="310807"/>
                  </a:lnTo>
                  <a:lnTo>
                    <a:pt x="2402408" y="764400"/>
                  </a:lnTo>
                  <a:lnTo>
                    <a:pt x="2856001" y="764400"/>
                  </a:lnTo>
                  <a:lnTo>
                    <a:pt x="2856001" y="310807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36456" y="3593998"/>
              <a:ext cx="2080895" cy="821690"/>
            </a:xfrm>
            <a:custGeom>
              <a:avLst/>
              <a:gdLst/>
              <a:ahLst/>
              <a:cxnLst/>
              <a:rect l="l" t="t" r="r" b="b"/>
              <a:pathLst>
                <a:path w="2080895" h="821689">
                  <a:moveTo>
                    <a:pt x="2080742" y="0"/>
                  </a:moveTo>
                  <a:lnTo>
                    <a:pt x="2079129" y="39427"/>
                  </a:lnTo>
                  <a:lnTo>
                    <a:pt x="2074360" y="78549"/>
                  </a:lnTo>
                  <a:lnTo>
                    <a:pt x="2066541" y="117308"/>
                  </a:lnTo>
                  <a:lnTo>
                    <a:pt x="2055776" y="155646"/>
                  </a:lnTo>
                  <a:lnTo>
                    <a:pt x="2042171" y="193503"/>
                  </a:lnTo>
                  <a:lnTo>
                    <a:pt x="2025831" y="230821"/>
                  </a:lnTo>
                  <a:lnTo>
                    <a:pt x="2006862" y="267542"/>
                  </a:lnTo>
                  <a:lnTo>
                    <a:pt x="1985367" y="303607"/>
                  </a:lnTo>
                  <a:lnTo>
                    <a:pt x="1961453" y="338958"/>
                  </a:lnTo>
                  <a:lnTo>
                    <a:pt x="1935225" y="373537"/>
                  </a:lnTo>
                  <a:lnTo>
                    <a:pt x="1906788" y="407283"/>
                  </a:lnTo>
                  <a:lnTo>
                    <a:pt x="1876247" y="440141"/>
                  </a:lnTo>
                  <a:lnTo>
                    <a:pt x="1843707" y="472049"/>
                  </a:lnTo>
                  <a:lnTo>
                    <a:pt x="1809274" y="502952"/>
                  </a:lnTo>
                  <a:lnTo>
                    <a:pt x="1773053" y="532788"/>
                  </a:lnTo>
                  <a:lnTo>
                    <a:pt x="1735148" y="561502"/>
                  </a:lnTo>
                  <a:lnTo>
                    <a:pt x="1695666" y="589033"/>
                  </a:lnTo>
                  <a:lnTo>
                    <a:pt x="1654711" y="615323"/>
                  </a:lnTo>
                  <a:lnTo>
                    <a:pt x="1612388" y="640314"/>
                  </a:lnTo>
                  <a:lnTo>
                    <a:pt x="1568803" y="663947"/>
                  </a:lnTo>
                  <a:lnTo>
                    <a:pt x="1524061" y="686164"/>
                  </a:lnTo>
                  <a:lnTo>
                    <a:pt x="1478267" y="706906"/>
                  </a:lnTo>
                  <a:lnTo>
                    <a:pt x="1431527" y="726116"/>
                  </a:lnTo>
                  <a:lnTo>
                    <a:pt x="1383944" y="743733"/>
                  </a:lnTo>
                  <a:lnTo>
                    <a:pt x="1335626" y="759700"/>
                  </a:lnTo>
                  <a:lnTo>
                    <a:pt x="1286676" y="773959"/>
                  </a:lnTo>
                  <a:lnTo>
                    <a:pt x="1237200" y="786451"/>
                  </a:lnTo>
                  <a:lnTo>
                    <a:pt x="1187304" y="797116"/>
                  </a:lnTo>
                  <a:lnTo>
                    <a:pt x="1137092" y="805898"/>
                  </a:lnTo>
                  <a:lnTo>
                    <a:pt x="1086669" y="812737"/>
                  </a:lnTo>
                  <a:lnTo>
                    <a:pt x="1036142" y="817575"/>
                  </a:lnTo>
                  <a:lnTo>
                    <a:pt x="983931" y="820434"/>
                  </a:lnTo>
                  <a:lnTo>
                    <a:pt x="931836" y="821175"/>
                  </a:lnTo>
                  <a:lnTo>
                    <a:pt x="879974" y="819882"/>
                  </a:lnTo>
                  <a:lnTo>
                    <a:pt x="828460" y="816636"/>
                  </a:lnTo>
                  <a:lnTo>
                    <a:pt x="777410" y="811519"/>
                  </a:lnTo>
                  <a:lnTo>
                    <a:pt x="726940" y="804613"/>
                  </a:lnTo>
                  <a:lnTo>
                    <a:pt x="677167" y="796000"/>
                  </a:lnTo>
                  <a:lnTo>
                    <a:pt x="628206" y="785763"/>
                  </a:lnTo>
                  <a:lnTo>
                    <a:pt x="580174" y="773983"/>
                  </a:lnTo>
                  <a:lnTo>
                    <a:pt x="533187" y="760742"/>
                  </a:lnTo>
                  <a:lnTo>
                    <a:pt x="487360" y="746123"/>
                  </a:lnTo>
                  <a:lnTo>
                    <a:pt x="442810" y="730207"/>
                  </a:lnTo>
                  <a:lnTo>
                    <a:pt x="399653" y="713077"/>
                  </a:lnTo>
                  <a:lnTo>
                    <a:pt x="358005" y="694815"/>
                  </a:lnTo>
                  <a:lnTo>
                    <a:pt x="317982" y="675502"/>
                  </a:lnTo>
                  <a:lnTo>
                    <a:pt x="270415" y="650010"/>
                  </a:lnTo>
                  <a:lnTo>
                    <a:pt x="225795" y="623165"/>
                  </a:lnTo>
                  <a:lnTo>
                    <a:pt x="184348" y="595128"/>
                  </a:lnTo>
                  <a:lnTo>
                    <a:pt x="146302" y="566059"/>
                  </a:lnTo>
                  <a:lnTo>
                    <a:pt x="111883" y="536119"/>
                  </a:lnTo>
                  <a:lnTo>
                    <a:pt x="81318" y="505467"/>
                  </a:lnTo>
                  <a:lnTo>
                    <a:pt x="43187" y="458509"/>
                  </a:lnTo>
                  <a:lnTo>
                    <a:pt x="15011" y="410847"/>
                  </a:lnTo>
                  <a:lnTo>
                    <a:pt x="863" y="374975"/>
                  </a:lnTo>
                  <a:lnTo>
                    <a:pt x="0" y="372122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20898" y="3923372"/>
              <a:ext cx="31115" cy="45085"/>
            </a:xfrm>
            <a:custGeom>
              <a:avLst/>
              <a:gdLst/>
              <a:ahLst/>
              <a:cxnLst/>
              <a:rect l="l" t="t" r="r" b="b"/>
              <a:pathLst>
                <a:path w="31114" h="45085">
                  <a:moveTo>
                    <a:pt x="9156" y="0"/>
                  </a:moveTo>
                  <a:lnTo>
                    <a:pt x="0" y="45074"/>
                  </a:lnTo>
                  <a:lnTo>
                    <a:pt x="31115" y="40421"/>
                  </a:lnTo>
                  <a:lnTo>
                    <a:pt x="915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20898" y="3923372"/>
              <a:ext cx="31115" cy="45085"/>
            </a:xfrm>
            <a:custGeom>
              <a:avLst/>
              <a:gdLst/>
              <a:ahLst/>
              <a:cxnLst/>
              <a:rect l="l" t="t" r="r" b="b"/>
              <a:pathLst>
                <a:path w="31114" h="45085">
                  <a:moveTo>
                    <a:pt x="31115" y="40421"/>
                  </a:moveTo>
                  <a:lnTo>
                    <a:pt x="9156" y="0"/>
                  </a:lnTo>
                  <a:lnTo>
                    <a:pt x="0" y="45074"/>
                  </a:lnTo>
                  <a:lnTo>
                    <a:pt x="31115" y="4042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53600" y="3367316"/>
              <a:ext cx="1138555" cy="2540"/>
            </a:xfrm>
            <a:custGeom>
              <a:avLst/>
              <a:gdLst/>
              <a:ahLst/>
              <a:cxnLst/>
              <a:rect l="l" t="t" r="r" b="b"/>
              <a:pathLst>
                <a:path w="1138554" h="2539">
                  <a:moveTo>
                    <a:pt x="0" y="2286"/>
                  </a:moveTo>
                  <a:lnTo>
                    <a:pt x="1138047" y="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91622" y="33515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63" y="31470"/>
                  </a:lnTo>
                  <a:lnTo>
                    <a:pt x="43256" y="15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91622" y="33515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63" y="31470"/>
                  </a:moveTo>
                  <a:lnTo>
                    <a:pt x="43256" y="15646"/>
                  </a:lnTo>
                  <a:lnTo>
                    <a:pt x="0" y="0"/>
                  </a:lnTo>
                  <a:lnTo>
                    <a:pt x="63" y="3147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171801" y="3266300"/>
            <a:ext cx="8286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latin typeface="Arial"/>
                <a:cs typeface="Arial"/>
              </a:rPr>
              <a:t>Transformations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26594" y="2829598"/>
            <a:ext cx="1080135" cy="1080135"/>
          </a:xfrm>
          <a:custGeom>
            <a:avLst/>
            <a:gdLst/>
            <a:ahLst/>
            <a:cxnLst/>
            <a:rect l="l" t="t" r="r" b="b"/>
            <a:pathLst>
              <a:path w="1080134" h="1080135">
                <a:moveTo>
                  <a:pt x="540004" y="0"/>
                </a:moveTo>
                <a:lnTo>
                  <a:pt x="0" y="540004"/>
                </a:lnTo>
                <a:lnTo>
                  <a:pt x="540004" y="1080002"/>
                </a:lnTo>
                <a:lnTo>
                  <a:pt x="1080008" y="540004"/>
                </a:lnTo>
                <a:lnTo>
                  <a:pt x="540004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453276" y="3265792"/>
            <a:ext cx="43878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b="1" spc="-45" dirty="0"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934432" y="3346818"/>
            <a:ext cx="1191260" cy="41275"/>
            <a:chOff x="4934432" y="3346818"/>
            <a:chExt cx="1191260" cy="41275"/>
          </a:xfrm>
        </p:grpSpPr>
        <p:sp>
          <p:nvSpPr>
            <p:cNvPr id="31" name="object 31"/>
            <p:cNvSpPr/>
            <p:nvPr/>
          </p:nvSpPr>
          <p:spPr>
            <a:xfrm>
              <a:off x="4939195" y="3367315"/>
              <a:ext cx="1138555" cy="2540"/>
            </a:xfrm>
            <a:custGeom>
              <a:avLst/>
              <a:gdLst/>
              <a:ahLst/>
              <a:cxnLst/>
              <a:rect l="l" t="t" r="r" b="b"/>
              <a:pathLst>
                <a:path w="1138554" h="2539">
                  <a:moveTo>
                    <a:pt x="0" y="2286"/>
                  </a:moveTo>
                  <a:lnTo>
                    <a:pt x="1138059" y="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77216" y="33515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63" y="31470"/>
                  </a:lnTo>
                  <a:lnTo>
                    <a:pt x="43256" y="15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77216" y="335158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63" y="31470"/>
                  </a:moveTo>
                  <a:lnTo>
                    <a:pt x="43256" y="15646"/>
                  </a:lnTo>
                  <a:lnTo>
                    <a:pt x="0" y="0"/>
                  </a:lnTo>
                  <a:lnTo>
                    <a:pt x="63" y="3147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338002" y="2987994"/>
            <a:ext cx="606425" cy="60642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75"/>
              </a:spcBef>
            </a:pPr>
            <a:endParaRPr sz="1000">
              <a:latin typeface="Times New Roman"/>
              <a:cs typeface="Times New Roman"/>
            </a:endParaRPr>
          </a:p>
          <a:p>
            <a:pPr marL="219075">
              <a:lnSpc>
                <a:spcPct val="100000"/>
              </a:lnSpc>
            </a:pPr>
            <a:r>
              <a:rPr sz="1000" b="1" spc="-20" dirty="0">
                <a:latin typeface="Arial"/>
                <a:cs typeface="Arial"/>
              </a:rPr>
              <a:t>RDDs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508254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RDD</a:t>
            </a:r>
            <a:r>
              <a:rPr dirty="0"/>
              <a:t> Operations</a:t>
            </a:r>
            <a:r>
              <a:rPr spc="5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20" dirty="0"/>
              <a:t>Transformations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5192" y="946289"/>
            <a:ext cx="7787640" cy="269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spc="-20" dirty="0">
                <a:latin typeface="Arial"/>
                <a:cs typeface="Arial"/>
              </a:rPr>
              <a:t>Transformations</a:t>
            </a:r>
            <a:r>
              <a:rPr sz="1400" dirty="0">
                <a:latin typeface="Arial"/>
                <a:cs typeface="Arial"/>
              </a:rPr>
              <a:t> create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new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RDD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 an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existing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RDD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140"/>
              </a:spcBef>
              <a:buChar char="●"/>
              <a:tabLst>
                <a:tab pos="347980" algn="l"/>
              </a:tabLst>
            </a:pPr>
            <a:r>
              <a:rPr sz="1400" spc="-60" dirty="0">
                <a:latin typeface="Arial"/>
                <a:cs typeface="Arial"/>
              </a:rPr>
              <a:t>RDDs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immutable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1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Data in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RDD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can’t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changed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550"/>
              </a:spcBef>
              <a:buChar char="○"/>
              <a:tabLst>
                <a:tab pos="805180" algn="l"/>
              </a:tabLst>
            </a:pPr>
            <a:r>
              <a:rPr sz="1400" spc="-20" dirty="0">
                <a:latin typeface="Arial"/>
                <a:cs typeface="Arial"/>
              </a:rPr>
              <a:t>Transformations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performed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sequence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modify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as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needed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55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Common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Transformations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140"/>
              </a:spcBef>
              <a:buChar char="○"/>
              <a:tabLst>
                <a:tab pos="805180" algn="l"/>
              </a:tabLst>
            </a:pPr>
            <a:r>
              <a:rPr sz="1400" spc="-20" dirty="0">
                <a:latin typeface="Arial"/>
                <a:cs typeface="Arial"/>
              </a:rPr>
              <a:t>map()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creates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new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RDD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performing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record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parent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RDD</a:t>
            </a:r>
            <a:endParaRPr sz="1400">
              <a:latin typeface="Arial"/>
              <a:cs typeface="Arial"/>
            </a:endParaRPr>
          </a:p>
          <a:p>
            <a:pPr marL="805815" marR="5080" lvl="1" indent="-336550">
              <a:lnSpc>
                <a:spcPct val="114999"/>
              </a:lnSpc>
              <a:spcBef>
                <a:spcPts val="300"/>
              </a:spcBef>
              <a:buChar char="○"/>
              <a:tabLst>
                <a:tab pos="805815" algn="l"/>
              </a:tabLst>
            </a:pPr>
            <a:r>
              <a:rPr sz="1400" dirty="0">
                <a:latin typeface="Arial"/>
                <a:cs typeface="Arial"/>
              </a:rPr>
              <a:t>filter()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applies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boolean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record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parent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RDD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include/exclude </a:t>
            </a:r>
            <a:r>
              <a:rPr sz="1400" dirty="0">
                <a:latin typeface="Arial"/>
                <a:cs typeface="Arial"/>
              </a:rPr>
              <a:t>records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creates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resultant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RDD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555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Types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2394" y="3687965"/>
            <a:ext cx="2247900" cy="59245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650"/>
              </a:spcBef>
              <a:buChar char="○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Narrow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Transformations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550"/>
              </a:spcBef>
              <a:buChar char="○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Wide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Transformations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16192" y="3619207"/>
            <a:ext cx="9925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2875" marR="5080" indent="-13081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transformations </a:t>
            </a:r>
            <a:r>
              <a:rPr sz="1100" dirty="0">
                <a:latin typeface="Arial"/>
                <a:cs typeface="Arial"/>
              </a:rPr>
              <a:t>(map,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filter)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47042" y="3697071"/>
            <a:ext cx="2738755" cy="661035"/>
            <a:chOff x="5647042" y="3697071"/>
            <a:chExt cx="2738755" cy="661035"/>
          </a:xfrm>
        </p:grpSpPr>
        <p:sp>
          <p:nvSpPr>
            <p:cNvPr id="7" name="object 7"/>
            <p:cNvSpPr/>
            <p:nvPr/>
          </p:nvSpPr>
          <p:spPr>
            <a:xfrm>
              <a:off x="8220380" y="3697071"/>
              <a:ext cx="165100" cy="659765"/>
            </a:xfrm>
            <a:custGeom>
              <a:avLst/>
              <a:gdLst/>
              <a:ahLst/>
              <a:cxnLst/>
              <a:rect l="l" t="t" r="r" b="b"/>
              <a:pathLst>
                <a:path w="165100" h="659764">
                  <a:moveTo>
                    <a:pt x="164922" y="0"/>
                  </a:moveTo>
                  <a:lnTo>
                    <a:pt x="0" y="164922"/>
                  </a:lnTo>
                  <a:lnTo>
                    <a:pt x="0" y="659697"/>
                  </a:lnTo>
                  <a:lnTo>
                    <a:pt x="164922" y="494771"/>
                  </a:lnTo>
                  <a:lnTo>
                    <a:pt x="164922" y="0"/>
                  </a:lnTo>
                  <a:close/>
                </a:path>
              </a:pathLst>
            </a:custGeom>
            <a:solidFill>
              <a:srgbClr val="037F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87005" y="3697071"/>
              <a:ext cx="798830" cy="165100"/>
            </a:xfrm>
            <a:custGeom>
              <a:avLst/>
              <a:gdLst/>
              <a:ahLst/>
              <a:cxnLst/>
              <a:rect l="l" t="t" r="r" b="b"/>
              <a:pathLst>
                <a:path w="798829" h="165100">
                  <a:moveTo>
                    <a:pt x="798296" y="0"/>
                  </a:moveTo>
                  <a:lnTo>
                    <a:pt x="164922" y="0"/>
                  </a:lnTo>
                  <a:lnTo>
                    <a:pt x="0" y="164922"/>
                  </a:lnTo>
                  <a:lnTo>
                    <a:pt x="633374" y="164922"/>
                  </a:lnTo>
                  <a:lnTo>
                    <a:pt x="798296" y="0"/>
                  </a:lnTo>
                  <a:close/>
                </a:path>
              </a:pathLst>
            </a:custGeom>
            <a:solidFill>
              <a:srgbClr val="35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446926" y="4030201"/>
              <a:ext cx="1073785" cy="635"/>
            </a:xfrm>
            <a:custGeom>
              <a:avLst/>
              <a:gdLst/>
              <a:ahLst/>
              <a:cxnLst/>
              <a:rect l="l" t="t" r="r" b="b"/>
              <a:pathLst>
                <a:path w="1073784" h="635">
                  <a:moveTo>
                    <a:pt x="0" y="0"/>
                  </a:moveTo>
                  <a:lnTo>
                    <a:pt x="1073251" y="281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20165" y="401475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2" y="0"/>
                  </a:moveTo>
                  <a:lnTo>
                    <a:pt x="0" y="31461"/>
                  </a:lnTo>
                  <a:lnTo>
                    <a:pt x="43230" y="1574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20165" y="401475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1"/>
                  </a:moveTo>
                  <a:lnTo>
                    <a:pt x="43230" y="15745"/>
                  </a:lnTo>
                  <a:lnTo>
                    <a:pt x="12" y="0"/>
                  </a:lnTo>
                  <a:lnTo>
                    <a:pt x="0" y="314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80416" y="3698125"/>
              <a:ext cx="165100" cy="659765"/>
            </a:xfrm>
            <a:custGeom>
              <a:avLst/>
              <a:gdLst/>
              <a:ahLst/>
              <a:cxnLst/>
              <a:rect l="l" t="t" r="r" b="b"/>
              <a:pathLst>
                <a:path w="165100" h="659764">
                  <a:moveTo>
                    <a:pt x="164922" y="0"/>
                  </a:moveTo>
                  <a:lnTo>
                    <a:pt x="0" y="164922"/>
                  </a:lnTo>
                  <a:lnTo>
                    <a:pt x="0" y="659700"/>
                  </a:lnTo>
                  <a:lnTo>
                    <a:pt x="164922" y="494779"/>
                  </a:lnTo>
                  <a:lnTo>
                    <a:pt x="164922" y="0"/>
                  </a:lnTo>
                  <a:close/>
                </a:path>
              </a:pathLst>
            </a:custGeom>
            <a:solidFill>
              <a:srgbClr val="037F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47042" y="3698125"/>
              <a:ext cx="798830" cy="165100"/>
            </a:xfrm>
            <a:custGeom>
              <a:avLst/>
              <a:gdLst/>
              <a:ahLst/>
              <a:cxnLst/>
              <a:rect l="l" t="t" r="r" b="b"/>
              <a:pathLst>
                <a:path w="798829" h="165100">
                  <a:moveTo>
                    <a:pt x="798296" y="0"/>
                  </a:moveTo>
                  <a:lnTo>
                    <a:pt x="164934" y="0"/>
                  </a:lnTo>
                  <a:lnTo>
                    <a:pt x="0" y="164922"/>
                  </a:lnTo>
                  <a:lnTo>
                    <a:pt x="633374" y="164922"/>
                  </a:lnTo>
                  <a:lnTo>
                    <a:pt x="798296" y="0"/>
                  </a:lnTo>
                  <a:close/>
                </a:path>
              </a:pathLst>
            </a:custGeom>
            <a:solidFill>
              <a:srgbClr val="35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647042" y="3863051"/>
            <a:ext cx="633730" cy="49530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Old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RDD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74919" y="4293847"/>
            <a:ext cx="76644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spc="-30" dirty="0">
                <a:latin typeface="Trebuchet MS"/>
                <a:cs typeface="Trebuchet MS"/>
              </a:rPr>
              <a:t>(Immutable)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87005" y="3861994"/>
            <a:ext cx="633730" cy="49530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New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RDD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39367" y="4293847"/>
            <a:ext cx="76644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spc="-30" dirty="0">
                <a:latin typeface="Trebuchet MS"/>
                <a:cs typeface="Trebuchet MS"/>
              </a:rPr>
              <a:t>(Immutable)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89196" y="3823200"/>
            <a:ext cx="1139825" cy="400050"/>
            <a:chOff x="4489196" y="3823200"/>
            <a:chExt cx="1139825" cy="400050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9196" y="3823200"/>
              <a:ext cx="287312" cy="39959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773599" y="4024798"/>
              <a:ext cx="807085" cy="3810"/>
            </a:xfrm>
            <a:custGeom>
              <a:avLst/>
              <a:gdLst/>
              <a:ahLst/>
              <a:cxnLst/>
              <a:rect l="l" t="t" r="r" b="b"/>
              <a:pathLst>
                <a:path w="807085" h="3810">
                  <a:moveTo>
                    <a:pt x="0" y="0"/>
                  </a:moveTo>
                  <a:lnTo>
                    <a:pt x="806843" y="33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80380" y="401243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39" y="0"/>
                  </a:moveTo>
                  <a:lnTo>
                    <a:pt x="0" y="31461"/>
                  </a:lnTo>
                  <a:lnTo>
                    <a:pt x="43294" y="15909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80380" y="401243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3294" y="15909"/>
                  </a:lnTo>
                  <a:lnTo>
                    <a:pt x="139" y="0"/>
                  </a:lnTo>
                  <a:lnTo>
                    <a:pt x="0" y="314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311141" y="4273029"/>
            <a:ext cx="633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"/>
                <a:cs typeface="Arial"/>
              </a:rPr>
              <a:t>Source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8958" y="1208986"/>
            <a:ext cx="2536190" cy="3352800"/>
            <a:chOff x="1418958" y="1208986"/>
            <a:chExt cx="2536190" cy="3352800"/>
          </a:xfrm>
        </p:grpSpPr>
        <p:sp>
          <p:nvSpPr>
            <p:cNvPr id="3" name="object 3"/>
            <p:cNvSpPr/>
            <p:nvPr/>
          </p:nvSpPr>
          <p:spPr>
            <a:xfrm>
              <a:off x="1423720" y="1213749"/>
              <a:ext cx="2526665" cy="3343275"/>
            </a:xfrm>
            <a:custGeom>
              <a:avLst/>
              <a:gdLst/>
              <a:ahLst/>
              <a:cxnLst/>
              <a:rect l="l" t="t" r="r" b="b"/>
              <a:pathLst>
                <a:path w="2526665" h="3343275">
                  <a:moveTo>
                    <a:pt x="0" y="3343198"/>
                  </a:moveTo>
                  <a:lnTo>
                    <a:pt x="2526601" y="3343198"/>
                  </a:lnTo>
                  <a:lnTo>
                    <a:pt x="2526601" y="0"/>
                  </a:lnTo>
                  <a:lnTo>
                    <a:pt x="0" y="0"/>
                  </a:lnTo>
                  <a:lnTo>
                    <a:pt x="0" y="3343198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0126" y="1277997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30" h="641985">
                  <a:moveTo>
                    <a:pt x="862196" y="0"/>
                  </a:moveTo>
                  <a:lnTo>
                    <a:pt x="0" y="0"/>
                  </a:lnTo>
                  <a:lnTo>
                    <a:pt x="0" y="641696"/>
                  </a:lnTo>
                  <a:lnTo>
                    <a:pt x="862196" y="641696"/>
                  </a:lnTo>
                  <a:lnTo>
                    <a:pt x="862196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0126" y="1277997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30" h="641985">
                  <a:moveTo>
                    <a:pt x="0" y="641696"/>
                  </a:moveTo>
                  <a:lnTo>
                    <a:pt x="862196" y="641696"/>
                  </a:lnTo>
                  <a:lnTo>
                    <a:pt x="862196" y="0"/>
                  </a:lnTo>
                  <a:lnTo>
                    <a:pt x="0" y="0"/>
                  </a:lnTo>
                  <a:lnTo>
                    <a:pt x="0" y="641696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Transformations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77454" y="1397177"/>
            <a:ext cx="702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 marR="5080" indent="-14478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DOG 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5363" y="2130593"/>
            <a:ext cx="871855" cy="651510"/>
            <a:chOff x="1565363" y="2130593"/>
            <a:chExt cx="871855" cy="651510"/>
          </a:xfrm>
        </p:grpSpPr>
        <p:sp>
          <p:nvSpPr>
            <p:cNvPr id="9" name="object 9"/>
            <p:cNvSpPr/>
            <p:nvPr/>
          </p:nvSpPr>
          <p:spPr>
            <a:xfrm>
              <a:off x="1570126" y="2135356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30" h="641985">
                  <a:moveTo>
                    <a:pt x="862196" y="0"/>
                  </a:moveTo>
                  <a:lnTo>
                    <a:pt x="0" y="0"/>
                  </a:lnTo>
                  <a:lnTo>
                    <a:pt x="0" y="641701"/>
                  </a:lnTo>
                  <a:lnTo>
                    <a:pt x="862196" y="641701"/>
                  </a:lnTo>
                  <a:lnTo>
                    <a:pt x="862196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70126" y="2135356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30" h="641985">
                  <a:moveTo>
                    <a:pt x="0" y="641701"/>
                  </a:moveTo>
                  <a:lnTo>
                    <a:pt x="862196" y="641701"/>
                  </a:lnTo>
                  <a:lnTo>
                    <a:pt x="862196" y="0"/>
                  </a:lnTo>
                  <a:lnTo>
                    <a:pt x="0" y="0"/>
                  </a:lnTo>
                  <a:lnTo>
                    <a:pt x="0" y="64170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677454" y="2254529"/>
            <a:ext cx="702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 marR="5080" indent="-14478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DOG 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65363" y="2987958"/>
            <a:ext cx="871855" cy="651510"/>
            <a:chOff x="1565363" y="2987958"/>
            <a:chExt cx="871855" cy="651510"/>
          </a:xfrm>
        </p:grpSpPr>
        <p:sp>
          <p:nvSpPr>
            <p:cNvPr id="13" name="object 13"/>
            <p:cNvSpPr/>
            <p:nvPr/>
          </p:nvSpPr>
          <p:spPr>
            <a:xfrm>
              <a:off x="1570126" y="2992720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30" h="641985">
                  <a:moveTo>
                    <a:pt x="862196" y="0"/>
                  </a:moveTo>
                  <a:lnTo>
                    <a:pt x="0" y="0"/>
                  </a:lnTo>
                  <a:lnTo>
                    <a:pt x="0" y="641701"/>
                  </a:lnTo>
                  <a:lnTo>
                    <a:pt x="862196" y="641701"/>
                  </a:lnTo>
                  <a:lnTo>
                    <a:pt x="862196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70126" y="2992720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30" h="641985">
                  <a:moveTo>
                    <a:pt x="0" y="641701"/>
                  </a:moveTo>
                  <a:lnTo>
                    <a:pt x="862196" y="641701"/>
                  </a:lnTo>
                  <a:lnTo>
                    <a:pt x="862196" y="0"/>
                  </a:lnTo>
                  <a:lnTo>
                    <a:pt x="0" y="0"/>
                  </a:lnTo>
                  <a:lnTo>
                    <a:pt x="0" y="64170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77454" y="3111893"/>
            <a:ext cx="702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070" marR="5080" indent="-179705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DOG CAT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65363" y="3845312"/>
            <a:ext cx="871855" cy="651510"/>
            <a:chOff x="1565363" y="3845312"/>
            <a:chExt cx="871855" cy="651510"/>
          </a:xfrm>
        </p:grpSpPr>
        <p:sp>
          <p:nvSpPr>
            <p:cNvPr id="17" name="object 17"/>
            <p:cNvSpPr/>
            <p:nvPr/>
          </p:nvSpPr>
          <p:spPr>
            <a:xfrm>
              <a:off x="1570126" y="3850074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30" h="641985">
                  <a:moveTo>
                    <a:pt x="862196" y="0"/>
                  </a:moveTo>
                  <a:lnTo>
                    <a:pt x="0" y="0"/>
                  </a:lnTo>
                  <a:lnTo>
                    <a:pt x="0" y="641701"/>
                  </a:lnTo>
                  <a:lnTo>
                    <a:pt x="862196" y="641701"/>
                  </a:lnTo>
                  <a:lnTo>
                    <a:pt x="862196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70126" y="3850074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30" h="641985">
                  <a:moveTo>
                    <a:pt x="0" y="641701"/>
                  </a:moveTo>
                  <a:lnTo>
                    <a:pt x="862196" y="641701"/>
                  </a:lnTo>
                  <a:lnTo>
                    <a:pt x="862196" y="0"/>
                  </a:lnTo>
                  <a:lnTo>
                    <a:pt x="0" y="0"/>
                  </a:lnTo>
                  <a:lnTo>
                    <a:pt x="0" y="64170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677454" y="3969251"/>
            <a:ext cx="702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 marR="5080" indent="-14478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DOG 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36963" y="1273234"/>
            <a:ext cx="871855" cy="651510"/>
            <a:chOff x="2936963" y="1273234"/>
            <a:chExt cx="871855" cy="651510"/>
          </a:xfrm>
        </p:grpSpPr>
        <p:sp>
          <p:nvSpPr>
            <p:cNvPr id="21" name="object 21"/>
            <p:cNvSpPr/>
            <p:nvPr/>
          </p:nvSpPr>
          <p:spPr>
            <a:xfrm>
              <a:off x="2941726" y="1277997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862196" y="0"/>
                  </a:moveTo>
                  <a:lnTo>
                    <a:pt x="0" y="0"/>
                  </a:lnTo>
                  <a:lnTo>
                    <a:pt x="0" y="641696"/>
                  </a:lnTo>
                  <a:lnTo>
                    <a:pt x="862196" y="641696"/>
                  </a:lnTo>
                  <a:lnTo>
                    <a:pt x="862196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41726" y="1277997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0" y="641696"/>
                  </a:moveTo>
                  <a:lnTo>
                    <a:pt x="862196" y="641696"/>
                  </a:lnTo>
                  <a:lnTo>
                    <a:pt x="862196" y="0"/>
                  </a:lnTo>
                  <a:lnTo>
                    <a:pt x="0" y="0"/>
                  </a:lnTo>
                  <a:lnTo>
                    <a:pt x="0" y="641696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228352" y="1488617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36963" y="2130593"/>
            <a:ext cx="871855" cy="651510"/>
            <a:chOff x="2936963" y="2130593"/>
            <a:chExt cx="871855" cy="651510"/>
          </a:xfrm>
        </p:grpSpPr>
        <p:sp>
          <p:nvSpPr>
            <p:cNvPr id="25" name="object 25"/>
            <p:cNvSpPr/>
            <p:nvPr/>
          </p:nvSpPr>
          <p:spPr>
            <a:xfrm>
              <a:off x="2941726" y="2135356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862196" y="0"/>
                  </a:moveTo>
                  <a:lnTo>
                    <a:pt x="0" y="0"/>
                  </a:lnTo>
                  <a:lnTo>
                    <a:pt x="0" y="641701"/>
                  </a:lnTo>
                  <a:lnTo>
                    <a:pt x="862196" y="641701"/>
                  </a:lnTo>
                  <a:lnTo>
                    <a:pt x="862196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41726" y="2135356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0" y="641701"/>
                  </a:moveTo>
                  <a:lnTo>
                    <a:pt x="862196" y="641701"/>
                  </a:lnTo>
                  <a:lnTo>
                    <a:pt x="862196" y="0"/>
                  </a:lnTo>
                  <a:lnTo>
                    <a:pt x="0" y="0"/>
                  </a:lnTo>
                  <a:lnTo>
                    <a:pt x="0" y="64170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228352" y="2345969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936963" y="2987958"/>
            <a:ext cx="871855" cy="651510"/>
            <a:chOff x="2936963" y="2987958"/>
            <a:chExt cx="871855" cy="651510"/>
          </a:xfrm>
        </p:grpSpPr>
        <p:sp>
          <p:nvSpPr>
            <p:cNvPr id="29" name="object 29"/>
            <p:cNvSpPr/>
            <p:nvPr/>
          </p:nvSpPr>
          <p:spPr>
            <a:xfrm>
              <a:off x="2941726" y="2992720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862196" y="0"/>
                  </a:moveTo>
                  <a:lnTo>
                    <a:pt x="0" y="0"/>
                  </a:lnTo>
                  <a:lnTo>
                    <a:pt x="0" y="641701"/>
                  </a:lnTo>
                  <a:lnTo>
                    <a:pt x="862196" y="641701"/>
                  </a:lnTo>
                  <a:lnTo>
                    <a:pt x="862196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41726" y="2992720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0" y="641701"/>
                  </a:moveTo>
                  <a:lnTo>
                    <a:pt x="862196" y="641701"/>
                  </a:lnTo>
                  <a:lnTo>
                    <a:pt x="862196" y="0"/>
                  </a:lnTo>
                  <a:lnTo>
                    <a:pt x="0" y="0"/>
                  </a:lnTo>
                  <a:lnTo>
                    <a:pt x="0" y="64170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228352" y="3203333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936963" y="3845312"/>
            <a:ext cx="871855" cy="651510"/>
            <a:chOff x="2936963" y="3845312"/>
            <a:chExt cx="871855" cy="651510"/>
          </a:xfrm>
        </p:grpSpPr>
        <p:sp>
          <p:nvSpPr>
            <p:cNvPr id="33" name="object 33"/>
            <p:cNvSpPr/>
            <p:nvPr/>
          </p:nvSpPr>
          <p:spPr>
            <a:xfrm>
              <a:off x="2941726" y="3850074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862196" y="0"/>
                  </a:moveTo>
                  <a:lnTo>
                    <a:pt x="0" y="0"/>
                  </a:lnTo>
                  <a:lnTo>
                    <a:pt x="0" y="641701"/>
                  </a:lnTo>
                  <a:lnTo>
                    <a:pt x="862196" y="641701"/>
                  </a:lnTo>
                  <a:lnTo>
                    <a:pt x="862196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41726" y="3850074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0" y="641701"/>
                  </a:moveTo>
                  <a:lnTo>
                    <a:pt x="862196" y="641701"/>
                  </a:lnTo>
                  <a:lnTo>
                    <a:pt x="862196" y="0"/>
                  </a:lnTo>
                  <a:lnTo>
                    <a:pt x="0" y="0"/>
                  </a:lnTo>
                  <a:lnTo>
                    <a:pt x="0" y="64170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228352" y="4060691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432316" y="1578355"/>
            <a:ext cx="500380" cy="2597150"/>
            <a:chOff x="2432316" y="1578355"/>
            <a:chExt cx="500380" cy="2597150"/>
          </a:xfrm>
        </p:grpSpPr>
        <p:sp>
          <p:nvSpPr>
            <p:cNvPr id="37" name="object 37"/>
            <p:cNvSpPr/>
            <p:nvPr/>
          </p:nvSpPr>
          <p:spPr>
            <a:xfrm>
              <a:off x="2432316" y="1598853"/>
              <a:ext cx="452755" cy="0"/>
            </a:xfrm>
            <a:custGeom>
              <a:avLst/>
              <a:gdLst/>
              <a:ahLst/>
              <a:cxnLst/>
              <a:rect l="l" t="t" r="r" b="b"/>
              <a:pathLst>
                <a:path w="452755">
                  <a:moveTo>
                    <a:pt x="0" y="0"/>
                  </a:moveTo>
                  <a:lnTo>
                    <a:pt x="452259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84576" y="15831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0" y="31457"/>
                  </a:lnTo>
                  <a:lnTo>
                    <a:pt x="43230" y="15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84576" y="15831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7"/>
                  </a:moveTo>
                  <a:lnTo>
                    <a:pt x="43230" y="15735"/>
                  </a:lnTo>
                  <a:lnTo>
                    <a:pt x="0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32316" y="2462402"/>
              <a:ext cx="452755" cy="0"/>
            </a:xfrm>
            <a:custGeom>
              <a:avLst/>
              <a:gdLst/>
              <a:ahLst/>
              <a:cxnLst/>
              <a:rect l="l" t="t" r="r" b="b"/>
              <a:pathLst>
                <a:path w="452755">
                  <a:moveTo>
                    <a:pt x="0" y="0"/>
                  </a:moveTo>
                  <a:lnTo>
                    <a:pt x="452259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84576" y="2446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0" y="31470"/>
                  </a:lnTo>
                  <a:lnTo>
                    <a:pt x="43230" y="15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84576" y="2446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0"/>
                  </a:moveTo>
                  <a:lnTo>
                    <a:pt x="43230" y="15735"/>
                  </a:lnTo>
                  <a:lnTo>
                    <a:pt x="0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32316" y="3311994"/>
              <a:ext cx="452755" cy="0"/>
            </a:xfrm>
            <a:custGeom>
              <a:avLst/>
              <a:gdLst/>
              <a:ahLst/>
              <a:cxnLst/>
              <a:rect l="l" t="t" r="r" b="b"/>
              <a:pathLst>
                <a:path w="452755">
                  <a:moveTo>
                    <a:pt x="0" y="0"/>
                  </a:moveTo>
                  <a:lnTo>
                    <a:pt x="452259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84576" y="32962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0" y="31470"/>
                  </a:lnTo>
                  <a:lnTo>
                    <a:pt x="43230" y="15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884576" y="32962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0"/>
                  </a:moveTo>
                  <a:lnTo>
                    <a:pt x="43230" y="15735"/>
                  </a:lnTo>
                  <a:lnTo>
                    <a:pt x="0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32316" y="4154398"/>
              <a:ext cx="452755" cy="0"/>
            </a:xfrm>
            <a:custGeom>
              <a:avLst/>
              <a:gdLst/>
              <a:ahLst/>
              <a:cxnLst/>
              <a:rect l="l" t="t" r="r" b="b"/>
              <a:pathLst>
                <a:path w="452755">
                  <a:moveTo>
                    <a:pt x="0" y="0"/>
                  </a:moveTo>
                  <a:lnTo>
                    <a:pt x="452259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84576" y="4138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0" y="31466"/>
                  </a:lnTo>
                  <a:lnTo>
                    <a:pt x="43230" y="15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84576" y="41386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6"/>
                  </a:moveTo>
                  <a:lnTo>
                    <a:pt x="43230" y="15731"/>
                  </a:lnTo>
                  <a:lnTo>
                    <a:pt x="0" y="0"/>
                  </a:lnTo>
                  <a:lnTo>
                    <a:pt x="0" y="3146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5233720" y="1213749"/>
            <a:ext cx="2526665" cy="3343275"/>
          </a:xfrm>
          <a:custGeom>
            <a:avLst/>
            <a:gdLst/>
            <a:ahLst/>
            <a:cxnLst/>
            <a:rect l="l" t="t" r="r" b="b"/>
            <a:pathLst>
              <a:path w="2526665" h="3343275">
                <a:moveTo>
                  <a:pt x="0" y="3343198"/>
                </a:moveTo>
                <a:lnTo>
                  <a:pt x="2526601" y="3343198"/>
                </a:lnTo>
                <a:lnTo>
                  <a:pt x="2526601" y="0"/>
                </a:lnTo>
                <a:lnTo>
                  <a:pt x="0" y="0"/>
                </a:lnTo>
                <a:lnTo>
                  <a:pt x="0" y="3343198"/>
                </a:lnTo>
                <a:close/>
              </a:path>
            </a:pathLst>
          </a:custGeom>
          <a:ln w="9525">
            <a:solidFill>
              <a:srgbClr val="03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375364" y="1273234"/>
            <a:ext cx="871855" cy="65151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36525" rIns="0" bIns="0" rtlCol="0">
            <a:spAutoFit/>
          </a:bodyPr>
          <a:lstStyle/>
          <a:p>
            <a:pPr marL="255904" marR="61594" indent="-144780">
              <a:lnSpc>
                <a:spcPct val="100000"/>
              </a:lnSpc>
              <a:spcBef>
                <a:spcPts val="1075"/>
              </a:spcBef>
            </a:pP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DOG 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375364" y="2130593"/>
            <a:ext cx="871855" cy="65151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36525" rIns="0" bIns="0" rtlCol="0">
            <a:spAutoFit/>
          </a:bodyPr>
          <a:lstStyle/>
          <a:p>
            <a:pPr marL="255904" marR="61594" indent="-144780">
              <a:lnSpc>
                <a:spcPct val="100000"/>
              </a:lnSpc>
              <a:spcBef>
                <a:spcPts val="1075"/>
              </a:spcBef>
            </a:pP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DOG 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75364" y="2987958"/>
            <a:ext cx="871855" cy="65151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36525" rIns="0" bIns="0" rtlCol="0">
            <a:spAutoFit/>
          </a:bodyPr>
          <a:lstStyle/>
          <a:p>
            <a:pPr marL="290830" marR="61594" indent="-179705">
              <a:lnSpc>
                <a:spcPct val="100000"/>
              </a:lnSpc>
              <a:spcBef>
                <a:spcPts val="1075"/>
              </a:spcBef>
            </a:pP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DOG CAT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75364" y="3845312"/>
            <a:ext cx="871855" cy="65151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36525" rIns="0" bIns="0" rtlCol="0">
            <a:spAutoFit/>
          </a:bodyPr>
          <a:lstStyle/>
          <a:p>
            <a:pPr marL="255904" marR="61594" indent="-144780">
              <a:lnSpc>
                <a:spcPct val="100000"/>
              </a:lnSpc>
              <a:spcBef>
                <a:spcPts val="1075"/>
              </a:spcBef>
            </a:pPr>
            <a:r>
              <a:rPr sz="1200" spc="-35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r>
              <a:rPr sz="12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DOG </a:t>
            </a: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807110" y="1701943"/>
            <a:ext cx="871855" cy="651510"/>
            <a:chOff x="6807110" y="1701943"/>
            <a:chExt cx="871855" cy="651510"/>
          </a:xfrm>
        </p:grpSpPr>
        <p:sp>
          <p:nvSpPr>
            <p:cNvPr id="55" name="object 55"/>
            <p:cNvSpPr/>
            <p:nvPr/>
          </p:nvSpPr>
          <p:spPr>
            <a:xfrm>
              <a:off x="6811873" y="1706705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862200" y="0"/>
                  </a:moveTo>
                  <a:lnTo>
                    <a:pt x="0" y="0"/>
                  </a:lnTo>
                  <a:lnTo>
                    <a:pt x="0" y="641701"/>
                  </a:lnTo>
                  <a:lnTo>
                    <a:pt x="862200" y="641701"/>
                  </a:lnTo>
                  <a:lnTo>
                    <a:pt x="862200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811873" y="1706705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0" y="641701"/>
                  </a:moveTo>
                  <a:lnTo>
                    <a:pt x="862200" y="641701"/>
                  </a:lnTo>
                  <a:lnTo>
                    <a:pt x="862200" y="0"/>
                  </a:lnTo>
                  <a:lnTo>
                    <a:pt x="0" y="0"/>
                  </a:lnTo>
                  <a:lnTo>
                    <a:pt x="0" y="64170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807110" y="1701943"/>
            <a:ext cx="871855" cy="65151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15"/>
              </a:spcBef>
            </a:pPr>
            <a:endParaRPr sz="1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CAT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07110" y="2559287"/>
            <a:ext cx="871855" cy="65151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527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15"/>
              </a:spcBef>
            </a:pPr>
            <a:endParaRPr sz="1200">
              <a:latin typeface="Times New Roman"/>
              <a:cs typeface="Times New Roman"/>
            </a:endParaRPr>
          </a:p>
          <a:p>
            <a:pPr marL="256540">
              <a:lnSpc>
                <a:spcPct val="100000"/>
              </a:lnSpc>
            </a:pP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DOG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6807110" y="3416637"/>
            <a:ext cx="871855" cy="651510"/>
            <a:chOff x="6807110" y="3416637"/>
            <a:chExt cx="871855" cy="651510"/>
          </a:xfrm>
        </p:grpSpPr>
        <p:sp>
          <p:nvSpPr>
            <p:cNvPr id="60" name="object 60"/>
            <p:cNvSpPr/>
            <p:nvPr/>
          </p:nvSpPr>
          <p:spPr>
            <a:xfrm>
              <a:off x="6811873" y="3421400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862200" y="0"/>
                  </a:moveTo>
                  <a:lnTo>
                    <a:pt x="0" y="0"/>
                  </a:lnTo>
                  <a:lnTo>
                    <a:pt x="0" y="641701"/>
                  </a:lnTo>
                  <a:lnTo>
                    <a:pt x="862200" y="641701"/>
                  </a:lnTo>
                  <a:lnTo>
                    <a:pt x="862200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11873" y="3421400"/>
              <a:ext cx="862330" cy="641985"/>
            </a:xfrm>
            <a:custGeom>
              <a:avLst/>
              <a:gdLst/>
              <a:ahLst/>
              <a:cxnLst/>
              <a:rect l="l" t="t" r="r" b="b"/>
              <a:pathLst>
                <a:path w="862329" h="641985">
                  <a:moveTo>
                    <a:pt x="0" y="641701"/>
                  </a:moveTo>
                  <a:lnTo>
                    <a:pt x="862200" y="641701"/>
                  </a:lnTo>
                  <a:lnTo>
                    <a:pt x="862200" y="0"/>
                  </a:lnTo>
                  <a:lnTo>
                    <a:pt x="0" y="0"/>
                  </a:lnTo>
                  <a:lnTo>
                    <a:pt x="0" y="64170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807110" y="3416637"/>
            <a:ext cx="871855" cy="65151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15"/>
              </a:spcBef>
            </a:pPr>
            <a:endParaRPr sz="1200">
              <a:latin typeface="Times New Roman"/>
              <a:cs typeface="Times New Roman"/>
            </a:endParaRPr>
          </a:p>
          <a:p>
            <a:pPr marL="255904">
              <a:lnSpc>
                <a:spcPct val="100000"/>
              </a:lnSpc>
            </a:pPr>
            <a:r>
              <a:rPr sz="1200" spc="25" dirty="0">
                <a:solidFill>
                  <a:srgbClr val="FFFFFF"/>
                </a:solidFill>
                <a:latin typeface="Arial"/>
                <a:cs typeface="Arial"/>
              </a:rPr>
              <a:t>MAN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237414" y="1594091"/>
            <a:ext cx="580390" cy="2581910"/>
            <a:chOff x="6237414" y="1594091"/>
            <a:chExt cx="580390" cy="2581910"/>
          </a:xfrm>
        </p:grpSpPr>
        <p:sp>
          <p:nvSpPr>
            <p:cNvPr id="64" name="object 64"/>
            <p:cNvSpPr/>
            <p:nvPr/>
          </p:nvSpPr>
          <p:spPr>
            <a:xfrm>
              <a:off x="6242316" y="1598853"/>
              <a:ext cx="524510" cy="394335"/>
            </a:xfrm>
            <a:custGeom>
              <a:avLst/>
              <a:gdLst/>
              <a:ahLst/>
              <a:cxnLst/>
              <a:rect l="l" t="t" r="r" b="b"/>
              <a:pathLst>
                <a:path w="524509" h="394335">
                  <a:moveTo>
                    <a:pt x="0" y="0"/>
                  </a:moveTo>
                  <a:lnTo>
                    <a:pt x="524040" y="394335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756895" y="1980615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923" y="0"/>
                  </a:moveTo>
                  <a:lnTo>
                    <a:pt x="0" y="25146"/>
                  </a:lnTo>
                  <a:lnTo>
                    <a:pt x="44005" y="38557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756895" y="1980615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0" y="25146"/>
                  </a:moveTo>
                  <a:lnTo>
                    <a:pt x="44005" y="38557"/>
                  </a:lnTo>
                  <a:lnTo>
                    <a:pt x="18923" y="0"/>
                  </a:lnTo>
                  <a:lnTo>
                    <a:pt x="0" y="2514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242177" y="2062225"/>
              <a:ext cx="524510" cy="400050"/>
            </a:xfrm>
            <a:custGeom>
              <a:avLst/>
              <a:gdLst/>
              <a:ahLst/>
              <a:cxnLst/>
              <a:rect l="l" t="t" r="r" b="b"/>
              <a:pathLst>
                <a:path w="524509" h="400050">
                  <a:moveTo>
                    <a:pt x="0" y="400037"/>
                  </a:moveTo>
                  <a:lnTo>
                    <a:pt x="524268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756895" y="2036000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43903" y="0"/>
                  </a:moveTo>
                  <a:lnTo>
                    <a:pt x="0" y="13716"/>
                  </a:lnTo>
                  <a:lnTo>
                    <a:pt x="19088" y="38735"/>
                  </a:lnTo>
                  <a:lnTo>
                    <a:pt x="4390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756895" y="2036000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9088" y="38735"/>
                  </a:moveTo>
                  <a:lnTo>
                    <a:pt x="43903" y="0"/>
                  </a:lnTo>
                  <a:lnTo>
                    <a:pt x="0" y="13716"/>
                  </a:lnTo>
                  <a:lnTo>
                    <a:pt x="19088" y="38735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242177" y="2919183"/>
              <a:ext cx="524510" cy="393065"/>
            </a:xfrm>
            <a:custGeom>
              <a:avLst/>
              <a:gdLst/>
              <a:ahLst/>
              <a:cxnLst/>
              <a:rect l="l" t="t" r="r" b="b"/>
              <a:pathLst>
                <a:path w="524509" h="393064">
                  <a:moveTo>
                    <a:pt x="0" y="392925"/>
                  </a:moveTo>
                  <a:lnTo>
                    <a:pt x="523976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756717" y="2893263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44018" y="0"/>
                  </a:moveTo>
                  <a:lnTo>
                    <a:pt x="0" y="13335"/>
                  </a:lnTo>
                  <a:lnTo>
                    <a:pt x="18872" y="38506"/>
                  </a:lnTo>
                  <a:lnTo>
                    <a:pt x="44018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756717" y="2893263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872" y="38506"/>
                  </a:moveTo>
                  <a:lnTo>
                    <a:pt x="44018" y="0"/>
                  </a:lnTo>
                  <a:lnTo>
                    <a:pt x="0" y="13335"/>
                  </a:lnTo>
                  <a:lnTo>
                    <a:pt x="18872" y="3850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42177" y="3775748"/>
              <a:ext cx="523875" cy="379095"/>
            </a:xfrm>
            <a:custGeom>
              <a:avLst/>
              <a:gdLst/>
              <a:ahLst/>
              <a:cxnLst/>
              <a:rect l="l" t="t" r="r" b="b"/>
              <a:pathLst>
                <a:path w="523875" h="379095">
                  <a:moveTo>
                    <a:pt x="0" y="378700"/>
                  </a:moveTo>
                  <a:lnTo>
                    <a:pt x="523392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756349" y="3750411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44246" y="0"/>
                  </a:moveTo>
                  <a:lnTo>
                    <a:pt x="0" y="12598"/>
                  </a:lnTo>
                  <a:lnTo>
                    <a:pt x="18440" y="38087"/>
                  </a:lnTo>
                  <a:lnTo>
                    <a:pt x="44246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756349" y="3750411"/>
              <a:ext cx="44450" cy="38100"/>
            </a:xfrm>
            <a:custGeom>
              <a:avLst/>
              <a:gdLst/>
              <a:ahLst/>
              <a:cxnLst/>
              <a:rect l="l" t="t" r="r" b="b"/>
              <a:pathLst>
                <a:path w="44450" h="38100">
                  <a:moveTo>
                    <a:pt x="18440" y="38087"/>
                  </a:moveTo>
                  <a:lnTo>
                    <a:pt x="44246" y="0"/>
                  </a:lnTo>
                  <a:lnTo>
                    <a:pt x="0" y="12598"/>
                  </a:lnTo>
                  <a:lnTo>
                    <a:pt x="18440" y="38087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242316" y="1598853"/>
              <a:ext cx="546735" cy="1234440"/>
            </a:xfrm>
            <a:custGeom>
              <a:avLst/>
              <a:gdLst/>
              <a:ahLst/>
              <a:cxnLst/>
              <a:rect l="l" t="t" r="r" b="b"/>
              <a:pathLst>
                <a:path w="546734" h="1234439">
                  <a:moveTo>
                    <a:pt x="0" y="0"/>
                  </a:moveTo>
                  <a:lnTo>
                    <a:pt x="546557" y="1233843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774497" y="2826321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4" h="46355">
                  <a:moveTo>
                    <a:pt x="28765" y="0"/>
                  </a:moveTo>
                  <a:lnTo>
                    <a:pt x="0" y="12750"/>
                  </a:lnTo>
                  <a:lnTo>
                    <a:pt x="31889" y="45897"/>
                  </a:lnTo>
                  <a:lnTo>
                    <a:pt x="28765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774497" y="2826321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4" h="46355">
                  <a:moveTo>
                    <a:pt x="0" y="12750"/>
                  </a:moveTo>
                  <a:lnTo>
                    <a:pt x="31889" y="45897"/>
                  </a:lnTo>
                  <a:lnTo>
                    <a:pt x="28765" y="0"/>
                  </a:lnTo>
                  <a:lnTo>
                    <a:pt x="0" y="1275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242316" y="1598853"/>
              <a:ext cx="555625" cy="2088514"/>
            </a:xfrm>
            <a:custGeom>
              <a:avLst/>
              <a:gdLst/>
              <a:ahLst/>
              <a:cxnLst/>
              <a:rect l="l" t="t" r="r" b="b"/>
              <a:pathLst>
                <a:path w="555625" h="2088514">
                  <a:moveTo>
                    <a:pt x="0" y="0"/>
                  </a:moveTo>
                  <a:lnTo>
                    <a:pt x="555028" y="2088261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782143" y="3683076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30403" y="0"/>
                  </a:moveTo>
                  <a:lnTo>
                    <a:pt x="0" y="8089"/>
                  </a:lnTo>
                  <a:lnTo>
                    <a:pt x="26301" y="45821"/>
                  </a:lnTo>
                  <a:lnTo>
                    <a:pt x="3040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782143" y="3683076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4">
                  <a:moveTo>
                    <a:pt x="0" y="8089"/>
                  </a:moveTo>
                  <a:lnTo>
                    <a:pt x="26301" y="45821"/>
                  </a:lnTo>
                  <a:lnTo>
                    <a:pt x="30403" y="0"/>
                  </a:lnTo>
                  <a:lnTo>
                    <a:pt x="0" y="8089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242316" y="2456205"/>
              <a:ext cx="524510" cy="394335"/>
            </a:xfrm>
            <a:custGeom>
              <a:avLst/>
              <a:gdLst/>
              <a:ahLst/>
              <a:cxnLst/>
              <a:rect l="l" t="t" r="r" b="b"/>
              <a:pathLst>
                <a:path w="524509" h="394335">
                  <a:moveTo>
                    <a:pt x="0" y="0"/>
                  </a:moveTo>
                  <a:lnTo>
                    <a:pt x="524040" y="394335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756895" y="2837967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923" y="0"/>
                  </a:moveTo>
                  <a:lnTo>
                    <a:pt x="0" y="25146"/>
                  </a:lnTo>
                  <a:lnTo>
                    <a:pt x="44005" y="38569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756895" y="2837967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0" y="25146"/>
                  </a:moveTo>
                  <a:lnTo>
                    <a:pt x="44005" y="38569"/>
                  </a:lnTo>
                  <a:lnTo>
                    <a:pt x="18923" y="0"/>
                  </a:lnTo>
                  <a:lnTo>
                    <a:pt x="0" y="2514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242316" y="2456205"/>
              <a:ext cx="546735" cy="1234440"/>
            </a:xfrm>
            <a:custGeom>
              <a:avLst/>
              <a:gdLst/>
              <a:ahLst/>
              <a:cxnLst/>
              <a:rect l="l" t="t" r="r" b="b"/>
              <a:pathLst>
                <a:path w="546734" h="1234439">
                  <a:moveTo>
                    <a:pt x="0" y="0"/>
                  </a:moveTo>
                  <a:lnTo>
                    <a:pt x="546557" y="1233843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774497" y="3683685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4" h="46354">
                  <a:moveTo>
                    <a:pt x="28765" y="0"/>
                  </a:moveTo>
                  <a:lnTo>
                    <a:pt x="0" y="12738"/>
                  </a:lnTo>
                  <a:lnTo>
                    <a:pt x="31889" y="45897"/>
                  </a:lnTo>
                  <a:lnTo>
                    <a:pt x="28765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774497" y="3683685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4" h="46354">
                  <a:moveTo>
                    <a:pt x="0" y="12738"/>
                  </a:moveTo>
                  <a:lnTo>
                    <a:pt x="31889" y="45897"/>
                  </a:lnTo>
                  <a:lnTo>
                    <a:pt x="28765" y="0"/>
                  </a:lnTo>
                  <a:lnTo>
                    <a:pt x="0" y="12738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242316" y="2079713"/>
              <a:ext cx="546735" cy="1234440"/>
            </a:xfrm>
            <a:custGeom>
              <a:avLst/>
              <a:gdLst/>
              <a:ahLst/>
              <a:cxnLst/>
              <a:rect l="l" t="t" r="r" b="b"/>
              <a:pathLst>
                <a:path w="546734" h="1234439">
                  <a:moveTo>
                    <a:pt x="0" y="1233855"/>
                  </a:moveTo>
                  <a:lnTo>
                    <a:pt x="546557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774497" y="2040204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4" h="46355">
                  <a:moveTo>
                    <a:pt x="31889" y="0"/>
                  </a:moveTo>
                  <a:lnTo>
                    <a:pt x="0" y="33147"/>
                  </a:lnTo>
                  <a:lnTo>
                    <a:pt x="28765" y="45885"/>
                  </a:lnTo>
                  <a:lnTo>
                    <a:pt x="3188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774497" y="2040204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4" h="46355">
                  <a:moveTo>
                    <a:pt x="28765" y="45885"/>
                  </a:moveTo>
                  <a:lnTo>
                    <a:pt x="31889" y="0"/>
                  </a:lnTo>
                  <a:lnTo>
                    <a:pt x="0" y="33147"/>
                  </a:lnTo>
                  <a:lnTo>
                    <a:pt x="28765" y="45885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242316" y="3313569"/>
              <a:ext cx="524510" cy="394335"/>
            </a:xfrm>
            <a:custGeom>
              <a:avLst/>
              <a:gdLst/>
              <a:ahLst/>
              <a:cxnLst/>
              <a:rect l="l" t="t" r="r" b="b"/>
              <a:pathLst>
                <a:path w="524509" h="394335">
                  <a:moveTo>
                    <a:pt x="0" y="0"/>
                  </a:moveTo>
                  <a:lnTo>
                    <a:pt x="524040" y="394335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756895" y="3695331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923" y="0"/>
                  </a:moveTo>
                  <a:lnTo>
                    <a:pt x="0" y="25146"/>
                  </a:lnTo>
                  <a:lnTo>
                    <a:pt x="44005" y="38557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756895" y="3695331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0" y="25146"/>
                  </a:moveTo>
                  <a:lnTo>
                    <a:pt x="44005" y="38557"/>
                  </a:lnTo>
                  <a:lnTo>
                    <a:pt x="18923" y="0"/>
                  </a:lnTo>
                  <a:lnTo>
                    <a:pt x="0" y="2514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242316" y="2082660"/>
              <a:ext cx="555625" cy="2088514"/>
            </a:xfrm>
            <a:custGeom>
              <a:avLst/>
              <a:gdLst/>
              <a:ahLst/>
              <a:cxnLst/>
              <a:rect l="l" t="t" r="r" b="b"/>
              <a:pathLst>
                <a:path w="555625" h="2088514">
                  <a:moveTo>
                    <a:pt x="0" y="2088262"/>
                  </a:moveTo>
                  <a:lnTo>
                    <a:pt x="555028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782143" y="204087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26301" y="0"/>
                  </a:moveTo>
                  <a:lnTo>
                    <a:pt x="0" y="37744"/>
                  </a:lnTo>
                  <a:lnTo>
                    <a:pt x="30403" y="45821"/>
                  </a:lnTo>
                  <a:lnTo>
                    <a:pt x="26301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782143" y="2040877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30403" y="45821"/>
                  </a:moveTo>
                  <a:lnTo>
                    <a:pt x="26301" y="0"/>
                  </a:lnTo>
                  <a:lnTo>
                    <a:pt x="0" y="37744"/>
                  </a:lnTo>
                  <a:lnTo>
                    <a:pt x="30403" y="45821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242316" y="2937078"/>
              <a:ext cx="546735" cy="1234440"/>
            </a:xfrm>
            <a:custGeom>
              <a:avLst/>
              <a:gdLst/>
              <a:ahLst/>
              <a:cxnLst/>
              <a:rect l="l" t="t" r="r" b="b"/>
              <a:pathLst>
                <a:path w="546734" h="1234439">
                  <a:moveTo>
                    <a:pt x="0" y="1233844"/>
                  </a:moveTo>
                  <a:lnTo>
                    <a:pt x="546557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774497" y="2897555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4" h="46355">
                  <a:moveTo>
                    <a:pt x="31889" y="0"/>
                  </a:moveTo>
                  <a:lnTo>
                    <a:pt x="0" y="33147"/>
                  </a:lnTo>
                  <a:lnTo>
                    <a:pt x="28765" y="45897"/>
                  </a:lnTo>
                  <a:lnTo>
                    <a:pt x="3188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774497" y="2897555"/>
              <a:ext cx="32384" cy="46355"/>
            </a:xfrm>
            <a:custGeom>
              <a:avLst/>
              <a:gdLst/>
              <a:ahLst/>
              <a:cxnLst/>
              <a:rect l="l" t="t" r="r" b="b"/>
              <a:pathLst>
                <a:path w="32384" h="46355">
                  <a:moveTo>
                    <a:pt x="28765" y="45897"/>
                  </a:moveTo>
                  <a:lnTo>
                    <a:pt x="31889" y="0"/>
                  </a:lnTo>
                  <a:lnTo>
                    <a:pt x="0" y="33147"/>
                  </a:lnTo>
                  <a:lnTo>
                    <a:pt x="28765" y="45897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1670316" y="881278"/>
            <a:ext cx="2033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Arial"/>
                <a:cs typeface="Arial"/>
              </a:rPr>
              <a:t>Narrow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spc="-60" dirty="0">
                <a:latin typeface="Arial"/>
                <a:cs typeface="Arial"/>
              </a:rPr>
              <a:t>Transformation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spc="-30" dirty="0">
                <a:latin typeface="Arial"/>
                <a:cs typeface="Arial"/>
              </a:rPr>
              <a:t>(filter)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251551" y="899426"/>
            <a:ext cx="24745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Wide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60" dirty="0">
                <a:latin typeface="Arial"/>
                <a:cs typeface="Arial"/>
              </a:rPr>
              <a:t>Transformation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0" dirty="0">
                <a:latin typeface="Arial"/>
                <a:cs typeface="Arial"/>
              </a:rPr>
              <a:t>(reduceByKey)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DCE3-1F1B-4B95-9DD3-98AE2CDE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6" y="315977"/>
            <a:ext cx="6116623" cy="577532"/>
          </a:xfrm>
        </p:spPr>
        <p:txBody>
          <a:bodyPr/>
          <a:lstStyle/>
          <a:p>
            <a:r>
              <a:rPr lang="en-US" dirty="0"/>
              <a:t>Narrow Vs Wide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8D428-6C08-4EEB-A7F8-18875F02A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88152-D575-4763-B407-AA85D4017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93508"/>
            <a:ext cx="8839200" cy="419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61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24291-F1F2-4C7A-B261-ADABCAA61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E8302-368C-4DA5-8433-6398CF1C5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790778"/>
            <a:ext cx="9067801" cy="43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87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Transformations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3261" y="1068830"/>
            <a:ext cx="735584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6235" indent="-343535">
              <a:lnSpc>
                <a:spcPct val="100000"/>
              </a:lnSpc>
              <a:spcBef>
                <a:spcPts val="130"/>
              </a:spcBef>
              <a:buClr>
                <a:srgbClr val="000000"/>
              </a:buClr>
              <a:buChar char="●"/>
              <a:tabLst>
                <a:tab pos="356235" algn="l"/>
              </a:tabLst>
            </a:pP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The</a:t>
            </a:r>
            <a:r>
              <a:rPr sz="1500" spc="6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following</a:t>
            </a:r>
            <a:r>
              <a:rPr sz="1500" spc="6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table</a:t>
            </a:r>
            <a:r>
              <a:rPr sz="1500" spc="6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1D1F21"/>
                </a:solidFill>
                <a:latin typeface="Arial"/>
                <a:cs typeface="Arial"/>
              </a:rPr>
              <a:t>lists</a:t>
            </a:r>
            <a:r>
              <a:rPr sz="1500" spc="6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some</a:t>
            </a:r>
            <a:r>
              <a:rPr sz="1500" spc="6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of</a:t>
            </a:r>
            <a:r>
              <a:rPr sz="1500" spc="6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the</a:t>
            </a:r>
            <a:r>
              <a:rPr sz="1500" spc="6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common</a:t>
            </a:r>
            <a:r>
              <a:rPr sz="1500" spc="6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b="1" i="1" spc="70" dirty="0">
                <a:solidFill>
                  <a:srgbClr val="1D1F21"/>
                </a:solidFill>
                <a:latin typeface="Arial Narrow"/>
                <a:cs typeface="Arial Narrow"/>
              </a:rPr>
              <a:t>transformations</a:t>
            </a:r>
            <a:r>
              <a:rPr sz="1500" b="1" i="1" spc="135" dirty="0">
                <a:solidFill>
                  <a:srgbClr val="1D1F21"/>
                </a:solidFill>
                <a:latin typeface="Arial Narrow"/>
                <a:cs typeface="Arial Narrow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supported</a:t>
            </a:r>
            <a:r>
              <a:rPr sz="1500" spc="6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by</a:t>
            </a:r>
            <a:r>
              <a:rPr sz="1500" spc="6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1D1F21"/>
                </a:solidFill>
                <a:latin typeface="Arial"/>
                <a:cs typeface="Arial"/>
              </a:rPr>
              <a:t>Spark</a:t>
            </a:r>
            <a:endParaRPr sz="15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7175" y="1535404"/>
          <a:ext cx="8031479" cy="2710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9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2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Transformation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map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25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35175" marR="89535" indent="-189674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distributed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formed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passing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source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through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20" dirty="0">
                          <a:latin typeface="Trebuchet MS"/>
                          <a:cs typeface="Trebuchet MS"/>
                        </a:rPr>
                        <a:t>func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711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filter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25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052955" marR="266065" indent="-17379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formed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selecting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those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source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2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i="1" spc="-4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true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flatMap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30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10919" marR="144145" indent="-817244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Similar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map,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but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item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mapped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to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items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(so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2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i="1" spc="-3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Seq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rather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single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item)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0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coalesce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numPartitions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30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7710" marR="38735" indent="-68199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Decrease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partitions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RDD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numPartitions.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Useful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running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operations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efficiently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after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filtering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down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large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dataset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Transformations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586689" y="1983892"/>
            <a:ext cx="8032115" cy="2724150"/>
          </a:xfrm>
          <a:custGeom>
            <a:avLst/>
            <a:gdLst/>
            <a:ahLst/>
            <a:cxnLst/>
            <a:rect l="l" t="t" r="r" b="b"/>
            <a:pathLst>
              <a:path w="8032115" h="2724150">
                <a:moveTo>
                  <a:pt x="8031505" y="0"/>
                </a:moveTo>
                <a:lnTo>
                  <a:pt x="2388984" y="0"/>
                </a:lnTo>
                <a:lnTo>
                  <a:pt x="0" y="0"/>
                </a:lnTo>
                <a:lnTo>
                  <a:pt x="0" y="577507"/>
                </a:lnTo>
                <a:lnTo>
                  <a:pt x="0" y="1321803"/>
                </a:lnTo>
                <a:lnTo>
                  <a:pt x="0" y="1839976"/>
                </a:lnTo>
                <a:lnTo>
                  <a:pt x="0" y="2723870"/>
                </a:lnTo>
                <a:lnTo>
                  <a:pt x="2388984" y="2723870"/>
                </a:lnTo>
                <a:lnTo>
                  <a:pt x="8031505" y="2723870"/>
                </a:lnTo>
                <a:lnTo>
                  <a:pt x="8031505" y="1839976"/>
                </a:lnTo>
                <a:lnTo>
                  <a:pt x="8031505" y="1321803"/>
                </a:lnTo>
                <a:lnTo>
                  <a:pt x="8031505" y="577507"/>
                </a:lnTo>
                <a:lnTo>
                  <a:pt x="80315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77175" y="1306804"/>
          <a:ext cx="8031479" cy="3390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2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Transformation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mapPartitions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Similar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map,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but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runs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separately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partition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(block)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RDD,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5885" marR="88265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2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i="1" spc="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type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Iterator&lt;T&gt;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=&gt;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Iterator&lt;U&gt;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running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RDD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type</a:t>
                      </a:r>
                      <a:r>
                        <a:rPr sz="1200" spc="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mapPartitionsWithIndex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indent="4254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spc="-10" dirty="0">
                          <a:latin typeface="Arial"/>
                          <a:cs typeface="Arial"/>
                        </a:rPr>
                        <a:t>Similar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mapPartitions,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but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provides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2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integer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representing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index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partition,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2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i="1" spc="2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type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(Int,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Iterator&lt;T&gt;)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=&gt;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Iterator&lt;U&gt;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running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RDD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type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groupByKey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([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numTasks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])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58745" marR="220979" indent="-243078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called on a dataset of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V)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pairs, returns 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 of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Iterable&lt;V&gt;) pairs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32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0" dirty="0">
                          <a:latin typeface="Arial"/>
                          <a:cs typeface="Arial"/>
                        </a:rPr>
                        <a:t>reduceByKey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5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[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numTasks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])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171450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called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 of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V)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pairs, returns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V)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pairs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where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values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key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aggregated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given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reduce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must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type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5" dirty="0">
                          <a:latin typeface="Arial"/>
                          <a:cs typeface="Arial"/>
                        </a:rPr>
                        <a:t>(V,V)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95" dirty="0">
                          <a:latin typeface="Arial"/>
                          <a:cs typeface="Arial"/>
                        </a:rPr>
                        <a:t>=&gt;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25" dirty="0">
                          <a:latin typeface="Arial"/>
                          <a:cs typeface="Arial"/>
                        </a:rPr>
                        <a:t>V.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Like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groupByKey,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reduce 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tasks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configurable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through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optional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second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argument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2068" y="108280"/>
            <a:ext cx="1541843" cy="79552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4494" y="2245652"/>
            <a:ext cx="67551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75" dirty="0">
                <a:solidFill>
                  <a:srgbClr val="0F0F0F"/>
                </a:solidFill>
                <a:latin typeface="Arial"/>
                <a:cs typeface="Arial"/>
              </a:rPr>
              <a:t>Apache</a:t>
            </a:r>
            <a:r>
              <a:rPr sz="2400" b="1" spc="-9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400" b="1" spc="-110" dirty="0">
                <a:solidFill>
                  <a:srgbClr val="0F0F0F"/>
                </a:solidFill>
                <a:latin typeface="Arial"/>
                <a:cs typeface="Arial"/>
              </a:rPr>
              <a:t>Spark</a:t>
            </a:r>
            <a:r>
              <a:rPr sz="2400" b="1" spc="-55" dirty="0">
                <a:solidFill>
                  <a:srgbClr val="0F0F0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45454"/>
                </a:solidFill>
              </a:rPr>
              <a:t>is</a:t>
            </a:r>
            <a:r>
              <a:rPr sz="2400" spc="-120" dirty="0">
                <a:solidFill>
                  <a:srgbClr val="545454"/>
                </a:solidFill>
              </a:rPr>
              <a:t> </a:t>
            </a:r>
            <a:r>
              <a:rPr sz="2400" dirty="0">
                <a:solidFill>
                  <a:srgbClr val="545454"/>
                </a:solidFill>
              </a:rPr>
              <a:t>a</a:t>
            </a:r>
            <a:r>
              <a:rPr sz="2400" spc="-75" dirty="0">
                <a:solidFill>
                  <a:srgbClr val="545454"/>
                </a:solidFill>
              </a:rPr>
              <a:t> </a:t>
            </a:r>
            <a:r>
              <a:rPr sz="2400" b="1" u="heavy" spc="-75" dirty="0">
                <a:solidFill>
                  <a:srgbClr val="545454"/>
                </a:solidFill>
                <a:uFill>
                  <a:solidFill>
                    <a:srgbClr val="545454"/>
                  </a:solidFill>
                </a:uFill>
                <a:latin typeface="Arial"/>
                <a:cs typeface="Arial"/>
              </a:rPr>
              <a:t>unified</a:t>
            </a:r>
            <a:r>
              <a:rPr sz="2400" b="1" u="heavy" spc="-80" dirty="0">
                <a:solidFill>
                  <a:srgbClr val="545454"/>
                </a:solidFill>
                <a:uFill>
                  <a:solidFill>
                    <a:srgbClr val="545454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25" dirty="0">
                <a:solidFill>
                  <a:srgbClr val="545454"/>
                </a:solidFill>
                <a:uFill>
                  <a:solidFill>
                    <a:srgbClr val="545454"/>
                  </a:solidFill>
                </a:uFill>
                <a:latin typeface="Arial"/>
                <a:cs typeface="Arial"/>
              </a:rPr>
              <a:t>analytics</a:t>
            </a:r>
            <a:r>
              <a:rPr sz="2400" b="1" u="heavy" spc="-40" dirty="0">
                <a:solidFill>
                  <a:srgbClr val="545454"/>
                </a:solidFill>
                <a:uFill>
                  <a:solidFill>
                    <a:srgbClr val="545454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45" dirty="0">
                <a:solidFill>
                  <a:srgbClr val="545454"/>
                </a:solidFill>
                <a:uFill>
                  <a:solidFill>
                    <a:srgbClr val="545454"/>
                  </a:solidFill>
                </a:uFill>
                <a:latin typeface="Arial"/>
                <a:cs typeface="Arial"/>
              </a:rPr>
              <a:t>engine</a:t>
            </a:r>
            <a:r>
              <a:rPr sz="2400" b="1" spc="-7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545454"/>
                </a:solidFill>
              </a:rPr>
              <a:t>for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u="heavy" spc="-110" dirty="0">
                <a:solidFill>
                  <a:srgbClr val="545454"/>
                </a:solidFill>
                <a:uFill>
                  <a:solidFill>
                    <a:srgbClr val="545454"/>
                  </a:solidFill>
                </a:uFill>
                <a:latin typeface="Arial"/>
                <a:cs typeface="Arial"/>
              </a:rPr>
              <a:t>large-</a:t>
            </a:r>
            <a:r>
              <a:rPr sz="2400" b="1" u="heavy" spc="-85" dirty="0">
                <a:solidFill>
                  <a:srgbClr val="545454"/>
                </a:solidFill>
                <a:uFill>
                  <a:solidFill>
                    <a:srgbClr val="545454"/>
                  </a:solidFill>
                </a:uFill>
                <a:latin typeface="Arial"/>
                <a:cs typeface="Arial"/>
              </a:rPr>
              <a:t>scale</a:t>
            </a:r>
            <a:r>
              <a:rPr sz="2400" b="1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545454"/>
                </a:solidFill>
              </a:rPr>
              <a:t>data</a:t>
            </a:r>
            <a:r>
              <a:rPr sz="2400" spc="-30" dirty="0">
                <a:solidFill>
                  <a:srgbClr val="545454"/>
                </a:solidFill>
              </a:rPr>
              <a:t> </a:t>
            </a:r>
            <a:r>
              <a:rPr sz="2400" dirty="0">
                <a:solidFill>
                  <a:srgbClr val="545454"/>
                </a:solidFill>
              </a:rPr>
              <a:t>processing</a:t>
            </a:r>
            <a:r>
              <a:rPr sz="2400" spc="-25" dirty="0">
                <a:solidFill>
                  <a:srgbClr val="545454"/>
                </a:solidFill>
              </a:rPr>
              <a:t> </a:t>
            </a:r>
            <a:r>
              <a:rPr sz="2400" dirty="0">
                <a:solidFill>
                  <a:srgbClr val="545454"/>
                </a:solidFill>
              </a:rPr>
              <a:t>and</a:t>
            </a:r>
            <a:r>
              <a:rPr sz="2400" spc="-30" dirty="0">
                <a:solidFill>
                  <a:srgbClr val="545454"/>
                </a:solidFill>
              </a:rPr>
              <a:t> </a:t>
            </a:r>
            <a:r>
              <a:rPr sz="2400" b="1" u="heavy" spc="-105" dirty="0">
                <a:solidFill>
                  <a:srgbClr val="545454"/>
                </a:solidFill>
                <a:uFill>
                  <a:solidFill>
                    <a:srgbClr val="545454"/>
                  </a:solidFill>
                </a:uFill>
                <a:latin typeface="Arial"/>
                <a:cs typeface="Arial"/>
              </a:rPr>
              <a:t>machine</a:t>
            </a:r>
            <a:r>
              <a:rPr sz="2400" b="1" u="heavy" spc="-25" dirty="0">
                <a:solidFill>
                  <a:srgbClr val="545454"/>
                </a:solidFill>
                <a:uFill>
                  <a:solidFill>
                    <a:srgbClr val="545454"/>
                  </a:solidFill>
                </a:uFill>
                <a:latin typeface="Arial"/>
                <a:cs typeface="Arial"/>
              </a:rPr>
              <a:t> learning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Transformations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77175" y="1306804"/>
          <a:ext cx="8031479" cy="3178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2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7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Transformation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repartition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numPartitions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51155" marR="90170" indent="-25400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200" spc="-20" dirty="0">
                          <a:latin typeface="Arial"/>
                          <a:cs typeface="Arial"/>
                        </a:rPr>
                        <a:t>Reshuffle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RDD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randomly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create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either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fewer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partitions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balance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across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them.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always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shuffles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network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10515" marR="109220" indent="-193675">
                        <a:lnSpc>
                          <a:spcPct val="100000"/>
                        </a:lnSpc>
                      </a:pPr>
                      <a:r>
                        <a:rPr sz="1200" b="1" spc="-40" dirty="0">
                          <a:latin typeface="Arial"/>
                          <a:cs typeface="Arial"/>
                        </a:rPr>
                        <a:t>aggregateByKey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40" dirty="0">
                          <a:latin typeface="Trebuchet MS"/>
                          <a:cs typeface="Trebuchet MS"/>
                        </a:rPr>
                        <a:t>zeroValue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)(</a:t>
                      </a:r>
                      <a:r>
                        <a:rPr sz="1200" i="1" spc="-40" dirty="0">
                          <a:latin typeface="Trebuchet MS"/>
                          <a:cs typeface="Trebuchet MS"/>
                        </a:rPr>
                        <a:t>seq </a:t>
                      </a:r>
                      <a:r>
                        <a:rPr sz="1200" i="1" spc="80" dirty="0">
                          <a:latin typeface="Trebuchet MS"/>
                          <a:cs typeface="Trebuchet MS"/>
                        </a:rPr>
                        <a:t>Op</a:t>
                      </a:r>
                      <a:r>
                        <a:rPr sz="1200" spc="8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60" dirty="0">
                          <a:latin typeface="Trebuchet MS"/>
                          <a:cs typeface="Trebuchet MS"/>
                        </a:rPr>
                        <a:t>combOp</a:t>
                      </a:r>
                      <a:r>
                        <a:rPr sz="1200" spc="6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[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numTasks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])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910" marR="3492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called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V)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pairs,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U)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pairs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where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values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key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aggregated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given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combine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functions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neutral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"zero"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value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405">
                <a:tc>
                  <a:txBody>
                    <a:bodyPr/>
                    <a:lstStyle/>
                    <a:p>
                      <a:pPr marL="808355" marR="415290" indent="-38608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200" b="1" spc="-30" dirty="0">
                          <a:latin typeface="Arial"/>
                          <a:cs typeface="Arial"/>
                        </a:rPr>
                        <a:t>sortByKey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([</a:t>
                      </a:r>
                      <a:r>
                        <a:rPr sz="1200" i="1" spc="-30" dirty="0">
                          <a:latin typeface="Trebuchet MS"/>
                          <a:cs typeface="Trebuchet MS"/>
                        </a:rPr>
                        <a:t>ascending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],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[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numTasks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])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2555" marR="114300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called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V)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pairs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where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implements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Ordered,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V)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pairs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sorted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by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keys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ascending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descending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order,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as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specified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boolean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ascending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argument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distinct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([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numTasks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]))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contains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distinct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source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dataset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RDD</a:t>
            </a:r>
            <a:r>
              <a:rPr dirty="0"/>
              <a:t> Operations</a:t>
            </a:r>
            <a:r>
              <a:rPr spc="5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10" dirty="0"/>
              <a:t>Actions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5192" y="946289"/>
            <a:ext cx="7321550" cy="1805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Actions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return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Driver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program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after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running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computation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dataset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11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Some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common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actions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are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11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count()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returns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elements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550"/>
              </a:spcBef>
              <a:buChar char="○"/>
              <a:tabLst>
                <a:tab pos="805180" algn="l"/>
              </a:tabLst>
            </a:pPr>
            <a:r>
              <a:rPr sz="1400" spc="-25" dirty="0">
                <a:latin typeface="Arial"/>
                <a:cs typeface="Arial"/>
              </a:rPr>
              <a:t>take(n)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returns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array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Driver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program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having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first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‘n’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elements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550"/>
              </a:spcBef>
              <a:buChar char="○"/>
              <a:tabLst>
                <a:tab pos="805180" algn="l"/>
              </a:tabLst>
            </a:pPr>
            <a:r>
              <a:rPr sz="1400" spc="-10" dirty="0">
                <a:latin typeface="Arial"/>
                <a:cs typeface="Arial"/>
              </a:rPr>
              <a:t>collect()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returns an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array</a:t>
            </a:r>
            <a:r>
              <a:rPr sz="1400" dirty="0">
                <a:latin typeface="Arial"/>
                <a:cs typeface="Arial"/>
              </a:rPr>
              <a:t> of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 the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elements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555"/>
              </a:spcBef>
              <a:buChar char="○"/>
              <a:tabLst>
                <a:tab pos="805180" algn="l"/>
              </a:tabLst>
            </a:pPr>
            <a:r>
              <a:rPr sz="1400" spc="-30" dirty="0">
                <a:latin typeface="Arial"/>
                <a:cs typeface="Arial"/>
              </a:rPr>
              <a:t>saveAsTextFile(filename)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save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file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4494" y="3301631"/>
            <a:ext cx="816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07314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transformations </a:t>
            </a:r>
            <a:r>
              <a:rPr sz="900" dirty="0">
                <a:latin typeface="Arial"/>
                <a:cs typeface="Arial"/>
              </a:rPr>
              <a:t>(map,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filter)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04274" y="3336086"/>
            <a:ext cx="2471420" cy="661035"/>
            <a:chOff x="2504274" y="3336086"/>
            <a:chExt cx="2471420" cy="661035"/>
          </a:xfrm>
        </p:grpSpPr>
        <p:sp>
          <p:nvSpPr>
            <p:cNvPr id="6" name="object 6"/>
            <p:cNvSpPr/>
            <p:nvPr/>
          </p:nvSpPr>
          <p:spPr>
            <a:xfrm>
              <a:off x="4810582" y="3336086"/>
              <a:ext cx="165100" cy="659765"/>
            </a:xfrm>
            <a:custGeom>
              <a:avLst/>
              <a:gdLst/>
              <a:ahLst/>
              <a:cxnLst/>
              <a:rect l="l" t="t" r="r" b="b"/>
              <a:pathLst>
                <a:path w="165100" h="659764">
                  <a:moveTo>
                    <a:pt x="164909" y="0"/>
                  </a:moveTo>
                  <a:lnTo>
                    <a:pt x="0" y="164934"/>
                  </a:lnTo>
                  <a:lnTo>
                    <a:pt x="0" y="659705"/>
                  </a:lnTo>
                  <a:lnTo>
                    <a:pt x="164909" y="494779"/>
                  </a:lnTo>
                  <a:lnTo>
                    <a:pt x="164909" y="0"/>
                  </a:lnTo>
                  <a:close/>
                </a:path>
              </a:pathLst>
            </a:custGeom>
            <a:solidFill>
              <a:srgbClr val="037F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77195" y="3336086"/>
              <a:ext cx="798830" cy="165100"/>
            </a:xfrm>
            <a:custGeom>
              <a:avLst/>
              <a:gdLst/>
              <a:ahLst/>
              <a:cxnLst/>
              <a:rect l="l" t="t" r="r" b="b"/>
              <a:pathLst>
                <a:path w="798829" h="165100">
                  <a:moveTo>
                    <a:pt x="798296" y="0"/>
                  </a:moveTo>
                  <a:lnTo>
                    <a:pt x="164934" y="0"/>
                  </a:lnTo>
                  <a:lnTo>
                    <a:pt x="0" y="164934"/>
                  </a:lnTo>
                  <a:lnTo>
                    <a:pt x="633387" y="164934"/>
                  </a:lnTo>
                  <a:lnTo>
                    <a:pt x="798296" y="0"/>
                  </a:lnTo>
                  <a:close/>
                </a:path>
              </a:pathLst>
            </a:custGeom>
            <a:solidFill>
              <a:srgbClr val="35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04146" y="3669220"/>
              <a:ext cx="807085" cy="3810"/>
            </a:xfrm>
            <a:custGeom>
              <a:avLst/>
              <a:gdLst/>
              <a:ahLst/>
              <a:cxnLst/>
              <a:rect l="l" t="t" r="r" b="b"/>
              <a:pathLst>
                <a:path w="807085" h="3810">
                  <a:moveTo>
                    <a:pt x="0" y="0"/>
                  </a:moveTo>
                  <a:lnTo>
                    <a:pt x="806856" y="336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0939" y="36568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27" y="0"/>
                  </a:moveTo>
                  <a:lnTo>
                    <a:pt x="0" y="31470"/>
                  </a:lnTo>
                  <a:lnTo>
                    <a:pt x="43281" y="1591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0939" y="36568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0"/>
                  </a:moveTo>
                  <a:lnTo>
                    <a:pt x="43281" y="15913"/>
                  </a:lnTo>
                  <a:lnTo>
                    <a:pt x="127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37649" y="3337153"/>
              <a:ext cx="165100" cy="659765"/>
            </a:xfrm>
            <a:custGeom>
              <a:avLst/>
              <a:gdLst/>
              <a:ahLst/>
              <a:cxnLst/>
              <a:rect l="l" t="t" r="r" b="b"/>
              <a:pathLst>
                <a:path w="165100" h="659764">
                  <a:moveTo>
                    <a:pt x="164922" y="0"/>
                  </a:moveTo>
                  <a:lnTo>
                    <a:pt x="0" y="164922"/>
                  </a:lnTo>
                  <a:lnTo>
                    <a:pt x="0" y="659700"/>
                  </a:lnTo>
                  <a:lnTo>
                    <a:pt x="164922" y="494779"/>
                  </a:lnTo>
                  <a:lnTo>
                    <a:pt x="164922" y="0"/>
                  </a:lnTo>
                  <a:close/>
                </a:path>
              </a:pathLst>
            </a:custGeom>
            <a:solidFill>
              <a:srgbClr val="037F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04274" y="3337153"/>
              <a:ext cx="798830" cy="165100"/>
            </a:xfrm>
            <a:custGeom>
              <a:avLst/>
              <a:gdLst/>
              <a:ahLst/>
              <a:cxnLst/>
              <a:rect l="l" t="t" r="r" b="b"/>
              <a:pathLst>
                <a:path w="798829" h="165100">
                  <a:moveTo>
                    <a:pt x="798296" y="0"/>
                  </a:moveTo>
                  <a:lnTo>
                    <a:pt x="164922" y="0"/>
                  </a:lnTo>
                  <a:lnTo>
                    <a:pt x="0" y="164922"/>
                  </a:lnTo>
                  <a:lnTo>
                    <a:pt x="633374" y="164922"/>
                  </a:lnTo>
                  <a:lnTo>
                    <a:pt x="798296" y="0"/>
                  </a:lnTo>
                  <a:close/>
                </a:path>
              </a:pathLst>
            </a:custGeom>
            <a:solidFill>
              <a:srgbClr val="35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04274" y="3502079"/>
            <a:ext cx="633730" cy="49530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Old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RDD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32138" y="3932870"/>
            <a:ext cx="76644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spc="-30" dirty="0">
                <a:latin typeface="Trebuchet MS"/>
                <a:cs typeface="Trebuchet MS"/>
              </a:rPr>
              <a:t>(Immutable)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77195" y="3501017"/>
            <a:ext cx="633730" cy="49530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34925">
              <a:lnSpc>
                <a:spcPct val="100000"/>
              </a:lnSpc>
            </a:pPr>
            <a:r>
              <a:rPr sz="1000" b="1" dirty="0">
                <a:latin typeface="Arial"/>
                <a:cs typeface="Arial"/>
              </a:rPr>
              <a:t>New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RDD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11662" y="3932870"/>
            <a:ext cx="766445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spc="-30" dirty="0">
                <a:latin typeface="Trebuchet MS"/>
                <a:cs typeface="Trebuchet MS"/>
              </a:rPr>
              <a:t>(Immutable)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5438" y="3438292"/>
            <a:ext cx="1098416" cy="41407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178306" y="3864719"/>
            <a:ext cx="723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Driver </a:t>
            </a:r>
            <a:r>
              <a:rPr sz="1000" spc="-20" dirty="0">
                <a:latin typeface="Arial"/>
                <a:cs typeface="Arial"/>
              </a:rPr>
              <a:t>Node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49997" y="3352800"/>
            <a:ext cx="5668645" cy="638810"/>
            <a:chOff x="1349997" y="3352800"/>
            <a:chExt cx="5668645" cy="638810"/>
          </a:xfrm>
        </p:grpSpPr>
        <p:sp>
          <p:nvSpPr>
            <p:cNvPr id="20" name="object 20"/>
            <p:cNvSpPr/>
            <p:nvPr/>
          </p:nvSpPr>
          <p:spPr>
            <a:xfrm>
              <a:off x="4976406" y="3669220"/>
              <a:ext cx="807085" cy="3175"/>
            </a:xfrm>
            <a:custGeom>
              <a:avLst/>
              <a:gdLst/>
              <a:ahLst/>
              <a:cxnLst/>
              <a:rect l="l" t="t" r="r" b="b"/>
              <a:pathLst>
                <a:path w="807085" h="3175">
                  <a:moveTo>
                    <a:pt x="0" y="0"/>
                  </a:moveTo>
                  <a:lnTo>
                    <a:pt x="806843" y="280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83199" y="36562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14" y="0"/>
                  </a:moveTo>
                  <a:lnTo>
                    <a:pt x="0" y="31470"/>
                  </a:lnTo>
                  <a:lnTo>
                    <a:pt x="43281" y="1588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83199" y="36562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0"/>
                  </a:moveTo>
                  <a:lnTo>
                    <a:pt x="43281" y="15887"/>
                  </a:lnTo>
                  <a:lnTo>
                    <a:pt x="114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832005" y="3352800"/>
              <a:ext cx="342265" cy="638810"/>
            </a:xfrm>
            <a:custGeom>
              <a:avLst/>
              <a:gdLst/>
              <a:ahLst/>
              <a:cxnLst/>
              <a:rect l="l" t="t" r="r" b="b"/>
              <a:pathLst>
                <a:path w="342264" h="638810">
                  <a:moveTo>
                    <a:pt x="0" y="0"/>
                  </a:moveTo>
                  <a:lnTo>
                    <a:pt x="0" y="638398"/>
                  </a:lnTo>
                  <a:lnTo>
                    <a:pt x="341998" y="31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63195" y="3669601"/>
              <a:ext cx="807085" cy="3175"/>
            </a:xfrm>
            <a:custGeom>
              <a:avLst/>
              <a:gdLst/>
              <a:ahLst/>
              <a:cxnLst/>
              <a:rect l="l" t="t" r="r" b="b"/>
              <a:pathLst>
                <a:path w="807084" h="3175">
                  <a:moveTo>
                    <a:pt x="0" y="0"/>
                  </a:moveTo>
                  <a:lnTo>
                    <a:pt x="806856" y="280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70001" y="36566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01" y="0"/>
                  </a:moveTo>
                  <a:lnTo>
                    <a:pt x="0" y="31457"/>
                  </a:lnTo>
                  <a:lnTo>
                    <a:pt x="43281" y="15875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70001" y="36566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281" y="15875"/>
                  </a:lnTo>
                  <a:lnTo>
                    <a:pt x="101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9997" y="3471602"/>
              <a:ext cx="287315" cy="39959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630794" y="3664153"/>
              <a:ext cx="807085" cy="3810"/>
            </a:xfrm>
            <a:custGeom>
              <a:avLst/>
              <a:gdLst/>
              <a:ahLst/>
              <a:cxnLst/>
              <a:rect l="l" t="t" r="r" b="b"/>
              <a:pathLst>
                <a:path w="807085" h="3810">
                  <a:moveTo>
                    <a:pt x="0" y="0"/>
                  </a:moveTo>
                  <a:lnTo>
                    <a:pt x="806856" y="335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37587" y="36517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27" y="0"/>
                  </a:moveTo>
                  <a:lnTo>
                    <a:pt x="0" y="31457"/>
                  </a:lnTo>
                  <a:lnTo>
                    <a:pt x="43294" y="1591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37587" y="36517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7"/>
                  </a:moveTo>
                  <a:lnTo>
                    <a:pt x="43294" y="15913"/>
                  </a:lnTo>
                  <a:lnTo>
                    <a:pt x="127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464972" y="4017679"/>
            <a:ext cx="770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2405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actions </a:t>
            </a:r>
            <a:r>
              <a:rPr sz="900" dirty="0">
                <a:latin typeface="Arial"/>
                <a:cs typeface="Arial"/>
              </a:rPr>
              <a:t>(count, </a:t>
            </a:r>
            <a:r>
              <a:rPr sz="900" spc="-10" dirty="0">
                <a:latin typeface="Arial"/>
                <a:cs typeface="Arial"/>
              </a:rPr>
              <a:t>collect)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68340" y="3892029"/>
            <a:ext cx="633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"/>
                <a:cs typeface="Arial"/>
              </a:rPr>
              <a:t>Source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3261" y="1068830"/>
            <a:ext cx="6624955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6235" indent="-343535">
              <a:lnSpc>
                <a:spcPct val="100000"/>
              </a:lnSpc>
              <a:spcBef>
                <a:spcPts val="130"/>
              </a:spcBef>
              <a:buClr>
                <a:srgbClr val="000000"/>
              </a:buClr>
              <a:buChar char="●"/>
              <a:tabLst>
                <a:tab pos="356235" algn="l"/>
              </a:tabLst>
            </a:pP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The</a:t>
            </a:r>
            <a:r>
              <a:rPr sz="1500" spc="5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following</a:t>
            </a:r>
            <a:r>
              <a:rPr sz="1500" spc="60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table</a:t>
            </a:r>
            <a:r>
              <a:rPr sz="1500" spc="60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1D1F21"/>
                </a:solidFill>
                <a:latin typeface="Arial"/>
                <a:cs typeface="Arial"/>
              </a:rPr>
              <a:t>lists</a:t>
            </a:r>
            <a:r>
              <a:rPr sz="1500" spc="60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some</a:t>
            </a:r>
            <a:r>
              <a:rPr sz="1500" spc="60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of</a:t>
            </a:r>
            <a:r>
              <a:rPr sz="1500" spc="60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the</a:t>
            </a:r>
            <a:r>
              <a:rPr sz="1500" spc="60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common</a:t>
            </a:r>
            <a:r>
              <a:rPr sz="1500" spc="60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b="1" i="1" spc="60" dirty="0">
                <a:solidFill>
                  <a:srgbClr val="1D1F21"/>
                </a:solidFill>
                <a:latin typeface="Arial Narrow"/>
                <a:cs typeface="Arial Narrow"/>
              </a:rPr>
              <a:t>actions</a:t>
            </a:r>
            <a:r>
              <a:rPr sz="1500" b="1" i="1" spc="130" dirty="0">
                <a:solidFill>
                  <a:srgbClr val="1D1F21"/>
                </a:solidFill>
                <a:latin typeface="Arial Narrow"/>
                <a:cs typeface="Arial Narrow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supported</a:t>
            </a:r>
            <a:r>
              <a:rPr sz="1500" spc="60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1D1F21"/>
                </a:solidFill>
                <a:latin typeface="Arial"/>
                <a:cs typeface="Arial"/>
              </a:rPr>
              <a:t>by</a:t>
            </a:r>
            <a:r>
              <a:rPr sz="1500" spc="55" dirty="0">
                <a:solidFill>
                  <a:srgbClr val="1D1F21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1D1F21"/>
                </a:solidFill>
                <a:latin typeface="Arial"/>
                <a:cs typeface="Arial"/>
              </a:rPr>
              <a:t>Spark</a:t>
            </a:r>
            <a:endParaRPr sz="15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6427" y="1543926"/>
          <a:ext cx="8341359" cy="3128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5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727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727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reduce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0165" marR="41910"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Aggregate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20" dirty="0">
                          <a:latin typeface="Trebuchet MS"/>
                          <a:cs typeface="Trebuchet MS"/>
                        </a:rPr>
                        <a:t>func</a:t>
                      </a:r>
                      <a:r>
                        <a:rPr sz="1200" i="1" spc="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(which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takes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two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arguments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one).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function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commutative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associative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can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be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computed</a:t>
                      </a:r>
                      <a:r>
                        <a:rPr sz="12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correctly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parallel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39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0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collect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2555" marR="115570" indent="2476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array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driver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program.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usually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useful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after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filter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operation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sufficiently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small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subset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data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0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count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87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dataset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874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first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first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(similar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take(1))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take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array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first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i="1" spc="-15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dataset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Actions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06427" y="1543926"/>
          <a:ext cx="8311515" cy="3277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27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727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7272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takeSample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withReplacement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,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41910" algn="ctr">
                        <a:lnSpc>
                          <a:spcPct val="100000"/>
                        </a:lnSpc>
                      </a:pPr>
                      <a:r>
                        <a:rPr sz="1200" i="1" dirty="0">
                          <a:latin typeface="Trebuchet MS"/>
                          <a:cs typeface="Trebuchet MS"/>
                        </a:rPr>
                        <a:t>num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[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seed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])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0223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called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80" dirty="0">
                          <a:latin typeface="Arial"/>
                          <a:cs typeface="Arial"/>
                        </a:rPr>
                        <a:t>V)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pairs,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Iterable&lt;V&gt;)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pairs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20" dirty="0">
                          <a:latin typeface="Arial"/>
                          <a:cs typeface="Arial"/>
                        </a:rPr>
                        <a:t>takeOrdered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20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[ordering]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44140" marR="260350" indent="-2376170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Return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first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i="1" dirty="0"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RDD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either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natural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order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custom comparator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saveAsTextFile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10" dirty="0">
                          <a:latin typeface="Trebuchet MS"/>
                          <a:cs typeface="Trebuchet MS"/>
                        </a:rPr>
                        <a:t>path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77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6413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Write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text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(or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set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text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files)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given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directory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local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filesystem,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HDFS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Hadoop-supported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system.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Spark</a:t>
                      </a:r>
                      <a:r>
                        <a:rPr sz="12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will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call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toString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convert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line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text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file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01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77850" marR="220345" indent="-350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b="1" spc="-55" dirty="0">
                          <a:latin typeface="Arial"/>
                          <a:cs typeface="Arial"/>
                        </a:rPr>
                        <a:t>saveAsSequenceFile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55" dirty="0">
                          <a:latin typeface="Trebuchet MS"/>
                          <a:cs typeface="Trebuchet MS"/>
                        </a:rPr>
                        <a:t>path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)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(Java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Scala)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15570" marR="107950" indent="-63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Write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Hadoop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SequenceFile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given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path</a:t>
                      </a:r>
                      <a:r>
                        <a:rPr sz="12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local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filesystem,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HDFS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any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other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Hadoop-supported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system.</a:t>
                      </a:r>
                      <a:r>
                        <a:rPr sz="12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This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available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on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RDDs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key-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value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pairs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that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implement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Hadoop's</a:t>
                      </a:r>
                      <a:r>
                        <a:rPr sz="12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Writable</a:t>
                      </a:r>
                      <a:r>
                        <a:rPr sz="12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interface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890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Actions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06427" y="1543926"/>
          <a:ext cx="8311515" cy="2416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5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Actions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24A9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7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577850" marR="323215" indent="-247015">
                        <a:lnSpc>
                          <a:spcPct val="100000"/>
                        </a:lnSpc>
                      </a:pPr>
                      <a:r>
                        <a:rPr sz="1200" b="1" spc="-50" dirty="0">
                          <a:latin typeface="Arial"/>
                          <a:cs typeface="Arial"/>
                        </a:rPr>
                        <a:t>saveAsObjectFile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1200" i="1" spc="-50" dirty="0">
                          <a:latin typeface="Trebuchet MS"/>
                          <a:cs typeface="Trebuchet MS"/>
                        </a:rPr>
                        <a:t>path</a:t>
                      </a:r>
                      <a:r>
                        <a:rPr sz="1200" spc="-50" dirty="0">
                          <a:latin typeface="Arial"/>
                          <a:cs typeface="Arial"/>
                        </a:rPr>
                        <a:t>)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(Java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Scala)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47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454150" marR="88265" indent="-135890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Write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elements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simple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format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using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Java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serialization,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which</a:t>
                      </a:r>
                      <a:r>
                        <a:rPr sz="12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can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then</a:t>
                      </a:r>
                      <a:r>
                        <a:rPr sz="12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12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loaded</a:t>
                      </a:r>
                      <a:r>
                        <a:rPr sz="12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usingSparkContext.objectFile()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447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7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Arial"/>
                          <a:cs typeface="Arial"/>
                        </a:rPr>
                        <a:t>countByKey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()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437765" marR="276860" indent="-2154555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Only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available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RDDs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type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V).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hashmap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(K,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Int)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pairs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count</a:t>
                      </a:r>
                      <a:r>
                        <a:rPr sz="12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each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key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574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427" y="980470"/>
            <a:ext cx="6846570" cy="3832225"/>
            <a:chOff x="506427" y="980470"/>
            <a:chExt cx="6846570" cy="383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89997"/>
              <a:ext cx="6633743" cy="3812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1190" y="985232"/>
              <a:ext cx="6643370" cy="3822700"/>
            </a:xfrm>
            <a:custGeom>
              <a:avLst/>
              <a:gdLst/>
              <a:ahLst/>
              <a:cxnLst/>
              <a:rect l="l" t="t" r="r" b="b"/>
              <a:pathLst>
                <a:path w="6643370" h="3822700">
                  <a:moveTo>
                    <a:pt x="0" y="3822128"/>
                  </a:moveTo>
                  <a:lnTo>
                    <a:pt x="6643268" y="3822128"/>
                  </a:lnTo>
                  <a:lnTo>
                    <a:pt x="6643268" y="0"/>
                  </a:lnTo>
                  <a:lnTo>
                    <a:pt x="0" y="0"/>
                  </a:lnTo>
                  <a:lnTo>
                    <a:pt x="0" y="3822128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52720" y="2617203"/>
              <a:ext cx="2452370" cy="3810"/>
            </a:xfrm>
            <a:custGeom>
              <a:avLst/>
              <a:gdLst/>
              <a:ahLst/>
              <a:cxnLst/>
              <a:rect l="l" t="t" r="r" b="b"/>
              <a:pathLst>
                <a:path w="2452370" h="3810">
                  <a:moveTo>
                    <a:pt x="0" y="0"/>
                  </a:moveTo>
                  <a:lnTo>
                    <a:pt x="2452052" y="3517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04747" y="26049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50" y="0"/>
                  </a:moveTo>
                  <a:lnTo>
                    <a:pt x="0" y="31470"/>
                  </a:lnTo>
                  <a:lnTo>
                    <a:pt x="43256" y="1579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04747" y="260498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0"/>
                  </a:moveTo>
                  <a:lnTo>
                    <a:pt x="43256" y="15798"/>
                  </a:lnTo>
                  <a:lnTo>
                    <a:pt x="50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98119" y="1634350"/>
              <a:ext cx="407034" cy="4445"/>
            </a:xfrm>
            <a:custGeom>
              <a:avLst/>
              <a:gdLst/>
              <a:ahLst/>
              <a:cxnLst/>
              <a:rect l="l" t="t" r="r" b="b"/>
              <a:pathLst>
                <a:path w="407034" h="4444">
                  <a:moveTo>
                    <a:pt x="0" y="0"/>
                  </a:moveTo>
                  <a:lnTo>
                    <a:pt x="406654" y="3949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04621" y="162256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304" y="0"/>
                  </a:moveTo>
                  <a:lnTo>
                    <a:pt x="0" y="31457"/>
                  </a:lnTo>
                  <a:lnTo>
                    <a:pt x="43383" y="1615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04621" y="162256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383" y="16154"/>
                  </a:lnTo>
                  <a:lnTo>
                    <a:pt x="304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66116" y="3248520"/>
              <a:ext cx="1139190" cy="3810"/>
            </a:xfrm>
            <a:custGeom>
              <a:avLst/>
              <a:gdLst/>
              <a:ahLst/>
              <a:cxnLst/>
              <a:rect l="l" t="t" r="r" b="b"/>
              <a:pathLst>
                <a:path w="1139190" h="3810">
                  <a:moveTo>
                    <a:pt x="0" y="0"/>
                  </a:moveTo>
                  <a:lnTo>
                    <a:pt x="1138656" y="3429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04722" y="323621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01" y="0"/>
                  </a:moveTo>
                  <a:lnTo>
                    <a:pt x="0" y="31470"/>
                  </a:lnTo>
                  <a:lnTo>
                    <a:pt x="43281" y="15875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304722" y="323621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0"/>
                  </a:moveTo>
                  <a:lnTo>
                    <a:pt x="43281" y="15875"/>
                  </a:lnTo>
                  <a:lnTo>
                    <a:pt x="101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84127" y="3641623"/>
              <a:ext cx="2021205" cy="3810"/>
            </a:xfrm>
            <a:custGeom>
              <a:avLst/>
              <a:gdLst/>
              <a:ahLst/>
              <a:cxnLst/>
              <a:rect l="l" t="t" r="r" b="b"/>
              <a:pathLst>
                <a:path w="2021204" h="3810">
                  <a:moveTo>
                    <a:pt x="0" y="0"/>
                  </a:moveTo>
                  <a:lnTo>
                    <a:pt x="2020646" y="3505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04747" y="36293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50" y="0"/>
                  </a:moveTo>
                  <a:lnTo>
                    <a:pt x="0" y="31470"/>
                  </a:lnTo>
                  <a:lnTo>
                    <a:pt x="43256" y="15811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04747" y="36293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0"/>
                  </a:moveTo>
                  <a:lnTo>
                    <a:pt x="43256" y="15811"/>
                  </a:lnTo>
                  <a:lnTo>
                    <a:pt x="50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68473" y="4269476"/>
              <a:ext cx="4936490" cy="3810"/>
            </a:xfrm>
            <a:custGeom>
              <a:avLst/>
              <a:gdLst/>
              <a:ahLst/>
              <a:cxnLst/>
              <a:rect l="l" t="t" r="r" b="b"/>
              <a:pathLst>
                <a:path w="4936490" h="3810">
                  <a:moveTo>
                    <a:pt x="0" y="0"/>
                  </a:moveTo>
                  <a:lnTo>
                    <a:pt x="4936045" y="3557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304519" y="425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5" y="0"/>
                  </a:moveTo>
                  <a:lnTo>
                    <a:pt x="0" y="31461"/>
                  </a:lnTo>
                  <a:lnTo>
                    <a:pt x="43230" y="1576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04519" y="425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1"/>
                  </a:moveTo>
                  <a:lnTo>
                    <a:pt x="43230" y="15760"/>
                  </a:lnTo>
                  <a:lnTo>
                    <a:pt x="25" y="0"/>
                  </a:lnTo>
                  <a:lnTo>
                    <a:pt x="0" y="3146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68473" y="4691400"/>
              <a:ext cx="4936490" cy="3810"/>
            </a:xfrm>
            <a:custGeom>
              <a:avLst/>
              <a:gdLst/>
              <a:ahLst/>
              <a:cxnLst/>
              <a:rect l="l" t="t" r="r" b="b"/>
              <a:pathLst>
                <a:path w="4936490" h="3810">
                  <a:moveTo>
                    <a:pt x="0" y="0"/>
                  </a:moveTo>
                  <a:lnTo>
                    <a:pt x="4936045" y="3556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04519" y="467922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5" y="0"/>
                  </a:moveTo>
                  <a:lnTo>
                    <a:pt x="0" y="31466"/>
                  </a:lnTo>
                  <a:lnTo>
                    <a:pt x="43230" y="157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04519" y="467922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6"/>
                  </a:moveTo>
                  <a:lnTo>
                    <a:pt x="43230" y="15765"/>
                  </a:lnTo>
                  <a:lnTo>
                    <a:pt x="25" y="0"/>
                  </a:lnTo>
                  <a:lnTo>
                    <a:pt x="0" y="3146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20631" y="1157554"/>
              <a:ext cx="4284345" cy="1905"/>
            </a:xfrm>
            <a:custGeom>
              <a:avLst/>
              <a:gdLst/>
              <a:ahLst/>
              <a:cxnLst/>
              <a:rect l="l" t="t" r="r" b="b"/>
              <a:pathLst>
                <a:path w="4284345" h="1905">
                  <a:moveTo>
                    <a:pt x="0" y="0"/>
                  </a:moveTo>
                  <a:lnTo>
                    <a:pt x="4284141" y="1778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04773" y="114359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2" y="0"/>
                  </a:moveTo>
                  <a:lnTo>
                    <a:pt x="0" y="31457"/>
                  </a:lnTo>
                  <a:lnTo>
                    <a:pt x="43230" y="1574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04773" y="114359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230" y="15748"/>
                  </a:lnTo>
                  <a:lnTo>
                    <a:pt x="12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95" dirty="0"/>
              <a:t> </a:t>
            </a:r>
            <a:r>
              <a:rPr dirty="0"/>
              <a:t>Sample</a:t>
            </a:r>
            <a:r>
              <a:rPr spc="-95" dirty="0"/>
              <a:t> </a:t>
            </a:r>
            <a:r>
              <a:rPr spc="-40" dirty="0"/>
              <a:t>Spark</a:t>
            </a:r>
            <a:r>
              <a:rPr spc="-9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7361923" y="1458842"/>
            <a:ext cx="1273810" cy="360045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825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1200" spc="-20" dirty="0">
                <a:solidFill>
                  <a:srgbClr val="FFFFFF"/>
                </a:solidFill>
                <a:latin typeface="Arial"/>
                <a:cs typeface="Arial"/>
              </a:rPr>
              <a:t>RDDs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61923" y="2503650"/>
            <a:ext cx="1273810" cy="23114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778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14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Transformation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61923" y="3134979"/>
            <a:ext cx="1273810" cy="23114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7780" rIns="0" bIns="0" rtlCol="0">
            <a:spAutoFit/>
          </a:bodyPr>
          <a:lstStyle/>
          <a:p>
            <a:pPr marL="129539">
              <a:lnSpc>
                <a:spcPct val="100000"/>
              </a:lnSpc>
              <a:spcBef>
                <a:spcPts val="14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Transformation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61923" y="1044000"/>
            <a:ext cx="1273810" cy="23114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778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14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Import</a:t>
            </a:r>
            <a:r>
              <a:rPr sz="1200" spc="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library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61923" y="4577849"/>
            <a:ext cx="1273810" cy="23114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7780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14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61923" y="3419144"/>
            <a:ext cx="1273810" cy="432434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26670" rIns="0" bIns="0" rtlCol="0">
            <a:spAutoFit/>
          </a:bodyPr>
          <a:lstStyle/>
          <a:p>
            <a:pPr marL="340995" marR="122555" indent="-211454">
              <a:lnSpc>
                <a:spcPct val="100000"/>
              </a:lnSpc>
              <a:spcBef>
                <a:spcPts val="210"/>
              </a:spcBef>
            </a:pP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Transformation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2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61923" y="4155926"/>
            <a:ext cx="1273810" cy="23114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17780" rIns="0" bIns="0" rtlCol="0">
            <a:spAutoFit/>
          </a:bodyPr>
          <a:lstStyle/>
          <a:p>
            <a:pPr marL="269240">
              <a:lnSpc>
                <a:spcPct val="100000"/>
              </a:lnSpc>
              <a:spcBef>
                <a:spcPts val="140"/>
              </a:spcBef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In-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RDD</a:t>
            </a:r>
            <a:r>
              <a:rPr spc="-135" dirty="0"/>
              <a:t> </a:t>
            </a:r>
            <a:r>
              <a:rPr spc="-10" dirty="0"/>
              <a:t>Lineage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5192" y="839609"/>
            <a:ext cx="7358380" cy="1343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50000"/>
              </a:lnSpc>
              <a:spcBef>
                <a:spcPts val="100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When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transformation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called,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does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execute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immediately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(lazy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evaluation), </a:t>
            </a:r>
            <a:r>
              <a:rPr sz="1400" dirty="0">
                <a:latin typeface="Arial"/>
                <a:cs typeface="Arial"/>
              </a:rPr>
              <a:t>instead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10" dirty="0">
                <a:latin typeface="Arial"/>
                <a:cs typeface="Arial"/>
              </a:rPr>
              <a:t>creates</a:t>
            </a:r>
            <a:r>
              <a:rPr sz="1400" dirty="0">
                <a:latin typeface="Arial"/>
                <a:cs typeface="Arial"/>
              </a:rPr>
              <a:t> a </a:t>
            </a:r>
            <a:r>
              <a:rPr sz="1400" spc="-10" dirty="0">
                <a:latin typeface="Arial"/>
                <a:cs typeface="Arial"/>
              </a:rPr>
              <a:t>lineage</a:t>
            </a:r>
            <a:endParaRPr sz="1400">
              <a:latin typeface="Arial"/>
              <a:cs typeface="Arial"/>
            </a:endParaRPr>
          </a:p>
          <a:p>
            <a:pPr marL="348615" marR="518159" indent="-336550">
              <a:lnSpc>
                <a:spcPct val="150000"/>
              </a:lnSpc>
              <a:spcBef>
                <a:spcPts val="300"/>
              </a:spcBef>
              <a:buChar char="●"/>
              <a:tabLst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Lineages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DAG,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Driver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program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perform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sequence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computations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9553" y="3303930"/>
            <a:ext cx="768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transformation (map)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04274" y="3336086"/>
            <a:ext cx="2471420" cy="661035"/>
            <a:chOff x="2504274" y="3336086"/>
            <a:chExt cx="2471420" cy="661035"/>
          </a:xfrm>
        </p:grpSpPr>
        <p:sp>
          <p:nvSpPr>
            <p:cNvPr id="6" name="object 6"/>
            <p:cNvSpPr/>
            <p:nvPr/>
          </p:nvSpPr>
          <p:spPr>
            <a:xfrm>
              <a:off x="4810582" y="3336086"/>
              <a:ext cx="165100" cy="659765"/>
            </a:xfrm>
            <a:custGeom>
              <a:avLst/>
              <a:gdLst/>
              <a:ahLst/>
              <a:cxnLst/>
              <a:rect l="l" t="t" r="r" b="b"/>
              <a:pathLst>
                <a:path w="165100" h="659764">
                  <a:moveTo>
                    <a:pt x="164909" y="0"/>
                  </a:moveTo>
                  <a:lnTo>
                    <a:pt x="0" y="164934"/>
                  </a:lnTo>
                  <a:lnTo>
                    <a:pt x="0" y="659705"/>
                  </a:lnTo>
                  <a:lnTo>
                    <a:pt x="164909" y="494779"/>
                  </a:lnTo>
                  <a:lnTo>
                    <a:pt x="164909" y="0"/>
                  </a:lnTo>
                  <a:close/>
                </a:path>
              </a:pathLst>
            </a:custGeom>
            <a:solidFill>
              <a:srgbClr val="037F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77195" y="3336086"/>
              <a:ext cx="798830" cy="165100"/>
            </a:xfrm>
            <a:custGeom>
              <a:avLst/>
              <a:gdLst/>
              <a:ahLst/>
              <a:cxnLst/>
              <a:rect l="l" t="t" r="r" b="b"/>
              <a:pathLst>
                <a:path w="798829" h="165100">
                  <a:moveTo>
                    <a:pt x="798296" y="0"/>
                  </a:moveTo>
                  <a:lnTo>
                    <a:pt x="164934" y="0"/>
                  </a:lnTo>
                  <a:lnTo>
                    <a:pt x="0" y="164934"/>
                  </a:lnTo>
                  <a:lnTo>
                    <a:pt x="633387" y="164934"/>
                  </a:lnTo>
                  <a:lnTo>
                    <a:pt x="798296" y="0"/>
                  </a:lnTo>
                  <a:close/>
                </a:path>
              </a:pathLst>
            </a:custGeom>
            <a:solidFill>
              <a:srgbClr val="35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04146" y="3669220"/>
              <a:ext cx="807085" cy="3810"/>
            </a:xfrm>
            <a:custGeom>
              <a:avLst/>
              <a:gdLst/>
              <a:ahLst/>
              <a:cxnLst/>
              <a:rect l="l" t="t" r="r" b="b"/>
              <a:pathLst>
                <a:path w="807085" h="3810">
                  <a:moveTo>
                    <a:pt x="0" y="0"/>
                  </a:moveTo>
                  <a:lnTo>
                    <a:pt x="806856" y="3365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10939" y="36568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27" y="0"/>
                  </a:moveTo>
                  <a:lnTo>
                    <a:pt x="0" y="31470"/>
                  </a:lnTo>
                  <a:lnTo>
                    <a:pt x="43281" y="1591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10939" y="365685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0"/>
                  </a:moveTo>
                  <a:lnTo>
                    <a:pt x="43281" y="15913"/>
                  </a:lnTo>
                  <a:lnTo>
                    <a:pt x="127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37649" y="3337153"/>
              <a:ext cx="165100" cy="659765"/>
            </a:xfrm>
            <a:custGeom>
              <a:avLst/>
              <a:gdLst/>
              <a:ahLst/>
              <a:cxnLst/>
              <a:rect l="l" t="t" r="r" b="b"/>
              <a:pathLst>
                <a:path w="165100" h="659764">
                  <a:moveTo>
                    <a:pt x="164922" y="0"/>
                  </a:moveTo>
                  <a:lnTo>
                    <a:pt x="0" y="164922"/>
                  </a:lnTo>
                  <a:lnTo>
                    <a:pt x="0" y="659700"/>
                  </a:lnTo>
                  <a:lnTo>
                    <a:pt x="164922" y="494779"/>
                  </a:lnTo>
                  <a:lnTo>
                    <a:pt x="164922" y="0"/>
                  </a:lnTo>
                  <a:close/>
                </a:path>
              </a:pathLst>
            </a:custGeom>
            <a:solidFill>
              <a:srgbClr val="037F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04274" y="3337153"/>
              <a:ext cx="798830" cy="165100"/>
            </a:xfrm>
            <a:custGeom>
              <a:avLst/>
              <a:gdLst/>
              <a:ahLst/>
              <a:cxnLst/>
              <a:rect l="l" t="t" r="r" b="b"/>
              <a:pathLst>
                <a:path w="798829" h="165100">
                  <a:moveTo>
                    <a:pt x="798296" y="0"/>
                  </a:moveTo>
                  <a:lnTo>
                    <a:pt x="164922" y="0"/>
                  </a:lnTo>
                  <a:lnTo>
                    <a:pt x="0" y="164922"/>
                  </a:lnTo>
                  <a:lnTo>
                    <a:pt x="633374" y="164922"/>
                  </a:lnTo>
                  <a:lnTo>
                    <a:pt x="798296" y="0"/>
                  </a:lnTo>
                  <a:close/>
                </a:path>
              </a:pathLst>
            </a:custGeom>
            <a:solidFill>
              <a:srgbClr val="35B1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504274" y="3502079"/>
            <a:ext cx="633730" cy="49530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fileRDD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77195" y="3501017"/>
            <a:ext cx="633730" cy="49530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Times New Roman"/>
              <a:cs typeface="Times New Roman"/>
            </a:endParaRPr>
          </a:p>
          <a:p>
            <a:pPr marL="5715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dataRDD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32138" y="3932870"/>
            <a:ext cx="244602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91639" algn="l"/>
              </a:tabLst>
            </a:pPr>
            <a:r>
              <a:rPr sz="1100" i="1" spc="-10" dirty="0">
                <a:latin typeface="Trebuchet MS"/>
                <a:cs typeface="Trebuchet MS"/>
              </a:rPr>
              <a:t>(Immutable)</a:t>
            </a:r>
            <a:r>
              <a:rPr sz="1100" i="1" dirty="0">
                <a:latin typeface="Trebuchet MS"/>
                <a:cs typeface="Trebuchet MS"/>
              </a:rPr>
              <a:t>	</a:t>
            </a:r>
            <a:r>
              <a:rPr sz="1100" i="1" spc="-30" dirty="0">
                <a:latin typeface="Trebuchet MS"/>
                <a:cs typeface="Trebuchet MS"/>
              </a:rPr>
              <a:t>(Immutable)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5438" y="3438292"/>
            <a:ext cx="1098416" cy="41407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178306" y="3864719"/>
            <a:ext cx="723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Driver </a:t>
            </a:r>
            <a:r>
              <a:rPr sz="1000" spc="-20" dirty="0">
                <a:latin typeface="Arial"/>
                <a:cs typeface="Arial"/>
              </a:rPr>
              <a:t>Node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71643" y="3352800"/>
            <a:ext cx="1202690" cy="638810"/>
            <a:chOff x="4971643" y="3352800"/>
            <a:chExt cx="1202690" cy="638810"/>
          </a:xfrm>
        </p:grpSpPr>
        <p:sp>
          <p:nvSpPr>
            <p:cNvPr id="19" name="object 19"/>
            <p:cNvSpPr/>
            <p:nvPr/>
          </p:nvSpPr>
          <p:spPr>
            <a:xfrm>
              <a:off x="4976406" y="3669220"/>
              <a:ext cx="807085" cy="3175"/>
            </a:xfrm>
            <a:custGeom>
              <a:avLst/>
              <a:gdLst/>
              <a:ahLst/>
              <a:cxnLst/>
              <a:rect l="l" t="t" r="r" b="b"/>
              <a:pathLst>
                <a:path w="807085" h="3175">
                  <a:moveTo>
                    <a:pt x="0" y="0"/>
                  </a:moveTo>
                  <a:lnTo>
                    <a:pt x="806843" y="280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83199" y="36562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14" y="0"/>
                  </a:moveTo>
                  <a:lnTo>
                    <a:pt x="0" y="31470"/>
                  </a:lnTo>
                  <a:lnTo>
                    <a:pt x="43281" y="15887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83199" y="365629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0"/>
                  </a:moveTo>
                  <a:lnTo>
                    <a:pt x="43281" y="15887"/>
                  </a:lnTo>
                  <a:lnTo>
                    <a:pt x="114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32005" y="3352800"/>
              <a:ext cx="342265" cy="638810"/>
            </a:xfrm>
            <a:custGeom>
              <a:avLst/>
              <a:gdLst/>
              <a:ahLst/>
              <a:cxnLst/>
              <a:rect l="l" t="t" r="r" b="b"/>
              <a:pathLst>
                <a:path w="342264" h="638810">
                  <a:moveTo>
                    <a:pt x="0" y="0"/>
                  </a:moveTo>
                  <a:lnTo>
                    <a:pt x="0" y="638398"/>
                  </a:lnTo>
                  <a:lnTo>
                    <a:pt x="341998" y="319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810084" y="4017679"/>
            <a:ext cx="38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 marR="5080" indent="-635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actions (count)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49997" y="3471602"/>
            <a:ext cx="5668645" cy="400050"/>
            <a:chOff x="1349997" y="3471602"/>
            <a:chExt cx="5668645" cy="400050"/>
          </a:xfrm>
        </p:grpSpPr>
        <p:sp>
          <p:nvSpPr>
            <p:cNvPr id="25" name="object 25"/>
            <p:cNvSpPr/>
            <p:nvPr/>
          </p:nvSpPr>
          <p:spPr>
            <a:xfrm>
              <a:off x="6163195" y="3669601"/>
              <a:ext cx="807085" cy="3175"/>
            </a:xfrm>
            <a:custGeom>
              <a:avLst/>
              <a:gdLst/>
              <a:ahLst/>
              <a:cxnLst/>
              <a:rect l="l" t="t" r="r" b="b"/>
              <a:pathLst>
                <a:path w="807084" h="3175">
                  <a:moveTo>
                    <a:pt x="0" y="0"/>
                  </a:moveTo>
                  <a:lnTo>
                    <a:pt x="806856" y="2806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70001" y="36566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01" y="0"/>
                  </a:moveTo>
                  <a:lnTo>
                    <a:pt x="0" y="31457"/>
                  </a:lnTo>
                  <a:lnTo>
                    <a:pt x="43281" y="15875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70001" y="36566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281" y="15875"/>
                  </a:lnTo>
                  <a:lnTo>
                    <a:pt x="101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9997" y="3471602"/>
              <a:ext cx="287315" cy="39959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30794" y="3664153"/>
              <a:ext cx="807085" cy="3810"/>
            </a:xfrm>
            <a:custGeom>
              <a:avLst/>
              <a:gdLst/>
              <a:ahLst/>
              <a:cxnLst/>
              <a:rect l="l" t="t" r="r" b="b"/>
              <a:pathLst>
                <a:path w="807085" h="3810">
                  <a:moveTo>
                    <a:pt x="0" y="0"/>
                  </a:moveTo>
                  <a:lnTo>
                    <a:pt x="806856" y="335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37587" y="36517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27" y="0"/>
                  </a:moveTo>
                  <a:lnTo>
                    <a:pt x="0" y="31457"/>
                  </a:lnTo>
                  <a:lnTo>
                    <a:pt x="43294" y="15913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37587" y="365178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57"/>
                  </a:moveTo>
                  <a:lnTo>
                    <a:pt x="43294" y="15913"/>
                  </a:lnTo>
                  <a:lnTo>
                    <a:pt x="127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168340" y="3892029"/>
            <a:ext cx="633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"/>
                <a:cs typeface="Arial"/>
              </a:rPr>
              <a:t>Source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86363" y="2438895"/>
            <a:ext cx="19532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/>
                <a:cs typeface="Arial"/>
              </a:rPr>
              <a:t>fileRDD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25" dirty="0">
                <a:latin typeface="Arial"/>
                <a:cs typeface="Arial"/>
              </a:rPr>
              <a:t>= </a:t>
            </a:r>
            <a:r>
              <a:rPr sz="1000" spc="-10" dirty="0" err="1">
                <a:latin typeface="Arial"/>
                <a:cs typeface="Arial"/>
              </a:rPr>
              <a:t>spark.sparkContext.textFile</a:t>
            </a:r>
            <a:r>
              <a:rPr sz="1000" spc="-10" dirty="0">
                <a:latin typeface="Arial"/>
                <a:cs typeface="Arial"/>
              </a:rPr>
              <a:t>(</a:t>
            </a:r>
            <a:r>
              <a:rPr sz="1000" spc="-10" dirty="0">
                <a:solidFill>
                  <a:srgbClr val="1054CC"/>
                </a:solidFill>
                <a:latin typeface="Arial"/>
                <a:cs typeface="Arial"/>
              </a:rPr>
              <a:t>'/FileS tore/tables/input.csv'</a:t>
            </a:r>
            <a:r>
              <a:rPr sz="1000" spc="-10" dirty="0">
                <a:latin typeface="Arial"/>
                <a:cs typeface="Arial"/>
              </a:rPr>
              <a:t>)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28177" y="2989960"/>
            <a:ext cx="3394075" cy="1350010"/>
            <a:chOff x="2028177" y="2989960"/>
            <a:chExt cx="3394075" cy="1350010"/>
          </a:xfrm>
        </p:grpSpPr>
        <p:sp>
          <p:nvSpPr>
            <p:cNvPr id="35" name="object 35"/>
            <p:cNvSpPr/>
            <p:nvPr/>
          </p:nvSpPr>
          <p:spPr>
            <a:xfrm>
              <a:off x="2045373" y="3037954"/>
              <a:ext cx="3810" cy="625475"/>
            </a:xfrm>
            <a:custGeom>
              <a:avLst/>
              <a:gdLst/>
              <a:ahLst/>
              <a:cxnLst/>
              <a:rect l="l" t="t" r="r" b="b"/>
              <a:pathLst>
                <a:path w="3810" h="625475">
                  <a:moveTo>
                    <a:pt x="0" y="625043"/>
                  </a:moveTo>
                  <a:lnTo>
                    <a:pt x="3302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32939" y="29947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963" y="0"/>
                  </a:moveTo>
                  <a:lnTo>
                    <a:pt x="0" y="43141"/>
                  </a:lnTo>
                  <a:lnTo>
                    <a:pt x="31470" y="43307"/>
                  </a:lnTo>
                  <a:lnTo>
                    <a:pt x="1596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32939" y="29947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0" y="43307"/>
                  </a:moveTo>
                  <a:lnTo>
                    <a:pt x="15963" y="0"/>
                  </a:lnTo>
                  <a:lnTo>
                    <a:pt x="0" y="43141"/>
                  </a:lnTo>
                  <a:lnTo>
                    <a:pt x="31470" y="43307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22078" y="3666604"/>
              <a:ext cx="3810" cy="625475"/>
            </a:xfrm>
            <a:custGeom>
              <a:avLst/>
              <a:gdLst/>
              <a:ahLst/>
              <a:cxnLst/>
              <a:rect l="l" t="t" r="r" b="b"/>
              <a:pathLst>
                <a:path w="3810" h="625475">
                  <a:moveTo>
                    <a:pt x="0" y="625048"/>
                  </a:moveTo>
                  <a:lnTo>
                    <a:pt x="3302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06342" y="42915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506" y="43309"/>
                  </a:lnTo>
                  <a:lnTo>
                    <a:pt x="31470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06342" y="429156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506" y="43309"/>
                  </a:lnTo>
                  <a:lnTo>
                    <a:pt x="31470" y="16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398173" y="3037954"/>
              <a:ext cx="3810" cy="625475"/>
            </a:xfrm>
            <a:custGeom>
              <a:avLst/>
              <a:gdLst/>
              <a:ahLst/>
              <a:cxnLst/>
              <a:rect l="l" t="t" r="r" b="b"/>
              <a:pathLst>
                <a:path w="3810" h="625475">
                  <a:moveTo>
                    <a:pt x="0" y="625043"/>
                  </a:moveTo>
                  <a:lnTo>
                    <a:pt x="3302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85739" y="29947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963" y="0"/>
                  </a:moveTo>
                  <a:lnTo>
                    <a:pt x="0" y="43141"/>
                  </a:lnTo>
                  <a:lnTo>
                    <a:pt x="31470" y="43307"/>
                  </a:lnTo>
                  <a:lnTo>
                    <a:pt x="1596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85739" y="29947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0" y="43307"/>
                  </a:moveTo>
                  <a:lnTo>
                    <a:pt x="15963" y="0"/>
                  </a:lnTo>
                  <a:lnTo>
                    <a:pt x="0" y="43141"/>
                  </a:lnTo>
                  <a:lnTo>
                    <a:pt x="31470" y="43307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86011" y="3097961"/>
              <a:ext cx="1673225" cy="239395"/>
            </a:xfrm>
            <a:custGeom>
              <a:avLst/>
              <a:gdLst/>
              <a:ahLst/>
              <a:cxnLst/>
              <a:rect l="l" t="t" r="r" b="b"/>
              <a:pathLst>
                <a:path w="1673225" h="239395">
                  <a:moveTo>
                    <a:pt x="1672805" y="238125"/>
                  </a:moveTo>
                  <a:lnTo>
                    <a:pt x="1659392" y="200661"/>
                  </a:lnTo>
                  <a:lnTo>
                    <a:pt x="1621102" y="164023"/>
                  </a:lnTo>
                  <a:lnTo>
                    <a:pt x="1560863" y="129049"/>
                  </a:lnTo>
                  <a:lnTo>
                    <a:pt x="1523426" y="112447"/>
                  </a:lnTo>
                  <a:lnTo>
                    <a:pt x="1481600" y="96574"/>
                  </a:lnTo>
                  <a:lnTo>
                    <a:pt x="1435750" y="81535"/>
                  </a:lnTo>
                  <a:lnTo>
                    <a:pt x="1386241" y="67435"/>
                  </a:lnTo>
                  <a:lnTo>
                    <a:pt x="1333440" y="54377"/>
                  </a:lnTo>
                  <a:lnTo>
                    <a:pt x="1277712" y="42466"/>
                  </a:lnTo>
                  <a:lnTo>
                    <a:pt x="1219423" y="31808"/>
                  </a:lnTo>
                  <a:lnTo>
                    <a:pt x="1158939" y="22506"/>
                  </a:lnTo>
                  <a:lnTo>
                    <a:pt x="1096626" y="14665"/>
                  </a:lnTo>
                  <a:lnTo>
                    <a:pt x="1032849" y="8389"/>
                  </a:lnTo>
                  <a:lnTo>
                    <a:pt x="967975" y="3783"/>
                  </a:lnTo>
                  <a:lnTo>
                    <a:pt x="902368" y="952"/>
                  </a:lnTo>
                  <a:lnTo>
                    <a:pt x="836396" y="0"/>
                  </a:lnTo>
                  <a:lnTo>
                    <a:pt x="770426" y="998"/>
                  </a:lnTo>
                  <a:lnTo>
                    <a:pt x="704821" y="3876"/>
                  </a:lnTo>
                  <a:lnTo>
                    <a:pt x="639948" y="8530"/>
                  </a:lnTo>
                  <a:lnTo>
                    <a:pt x="576173" y="14855"/>
                  </a:lnTo>
                  <a:lnTo>
                    <a:pt x="513861" y="22746"/>
                  </a:lnTo>
                  <a:lnTo>
                    <a:pt x="453378" y="32100"/>
                  </a:lnTo>
                  <a:lnTo>
                    <a:pt x="395090" y="42812"/>
                  </a:lnTo>
                  <a:lnTo>
                    <a:pt x="339363" y="54778"/>
                  </a:lnTo>
                  <a:lnTo>
                    <a:pt x="286562" y="67894"/>
                  </a:lnTo>
                  <a:lnTo>
                    <a:pt x="237054" y="82055"/>
                  </a:lnTo>
                  <a:lnTo>
                    <a:pt x="191204" y="97157"/>
                  </a:lnTo>
                  <a:lnTo>
                    <a:pt x="149378" y="113095"/>
                  </a:lnTo>
                  <a:lnTo>
                    <a:pt x="111942" y="129766"/>
                  </a:lnTo>
                  <a:lnTo>
                    <a:pt x="51703" y="164888"/>
                  </a:lnTo>
                  <a:lnTo>
                    <a:pt x="13413" y="201688"/>
                  </a:lnTo>
                  <a:lnTo>
                    <a:pt x="3414" y="220456"/>
                  </a:lnTo>
                  <a:lnTo>
                    <a:pt x="0" y="239331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720047" y="4357895"/>
            <a:ext cx="200596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0" marR="5080" indent="-724535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/>
                <a:cs typeface="Arial"/>
              </a:rPr>
              <a:t>dataRDD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75" dirty="0">
                <a:latin typeface="Arial"/>
                <a:cs typeface="Arial"/>
              </a:rPr>
              <a:t>=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fileRDD.map(</a:t>
            </a:r>
            <a:r>
              <a:rPr sz="1000" dirty="0">
                <a:solidFill>
                  <a:srgbClr val="731B46"/>
                </a:solidFill>
                <a:latin typeface="Arial"/>
                <a:cs typeface="Arial"/>
              </a:rPr>
              <a:t>lambda</a:t>
            </a:r>
            <a:r>
              <a:rPr sz="1000" spc="-30" dirty="0">
                <a:solidFill>
                  <a:srgbClr val="731B46"/>
                </a:solidFill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x: </a:t>
            </a:r>
            <a:r>
              <a:rPr sz="1000" spc="-10" dirty="0">
                <a:latin typeface="Arial"/>
                <a:cs typeface="Arial"/>
              </a:rPr>
              <a:t>x.split(','))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89271" y="2739148"/>
            <a:ext cx="101346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/>
                <a:cs typeface="Arial"/>
              </a:rPr>
              <a:t>dataRDD.collect()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31234" y="2891878"/>
            <a:ext cx="4006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lineage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0ED0-F196-4BC9-B9CB-714BDC46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7" y="315976"/>
            <a:ext cx="4362450" cy="400110"/>
          </a:xfrm>
        </p:spPr>
        <p:txBody>
          <a:bodyPr/>
          <a:lstStyle/>
          <a:p>
            <a:r>
              <a:rPr lang="en-US" dirty="0"/>
              <a:t>Lazy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376E8-E723-4A37-ADE6-0DBE6C10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5" y="1247324"/>
            <a:ext cx="7840169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7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6034F-D0DC-4939-9952-5EFEAFAFB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7" y="315976"/>
            <a:ext cx="4362450" cy="400110"/>
          </a:xfrm>
        </p:spPr>
        <p:txBody>
          <a:bodyPr/>
          <a:lstStyle/>
          <a:p>
            <a:r>
              <a:rPr lang="en-US" dirty="0"/>
              <a:t>RDD fault tolerant (resilient)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338B0-8168-4F89-BA5F-A62D1B73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8924"/>
            <a:ext cx="8301762" cy="37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01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Apache</a:t>
            </a:r>
            <a:r>
              <a:rPr spc="-80" dirty="0"/>
              <a:t> </a:t>
            </a:r>
            <a:r>
              <a:rPr spc="-40" dirty="0"/>
              <a:t>Spark</a:t>
            </a:r>
            <a:r>
              <a:rPr spc="-70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0242" y="893508"/>
            <a:ext cx="7460615" cy="354584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z="1400" spc="-25" dirty="0">
                <a:latin typeface="Arial"/>
                <a:cs typeface="Arial"/>
              </a:rPr>
              <a:t>Master-</a:t>
            </a:r>
            <a:r>
              <a:rPr sz="1400" spc="-30" dirty="0">
                <a:latin typeface="Arial"/>
                <a:cs typeface="Arial"/>
              </a:rPr>
              <a:t>Slave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Architecture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One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central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coordinator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Driver,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communicates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Workers</a:t>
            </a:r>
            <a:endParaRPr sz="1400">
              <a:latin typeface="Arial"/>
              <a:cs typeface="Arial"/>
            </a:endParaRPr>
          </a:p>
          <a:p>
            <a:pPr marL="348615" marR="187325" indent="-336550">
              <a:lnSpc>
                <a:spcPct val="150000"/>
              </a:lnSpc>
              <a:buChar char="●"/>
              <a:tabLst>
                <a:tab pos="348615" algn="l"/>
              </a:tabLst>
            </a:pPr>
            <a:r>
              <a:rPr sz="1400" spc="-40" dirty="0">
                <a:latin typeface="Arial"/>
                <a:cs typeface="Arial"/>
              </a:rPr>
              <a:t>Each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50" dirty="0">
                <a:latin typeface="Arial"/>
                <a:cs typeface="Arial"/>
              </a:rPr>
              <a:t>Node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consists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Executor(s)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responsible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executing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tasks </a:t>
            </a:r>
            <a:r>
              <a:rPr sz="1400" spc="-20" dirty="0">
                <a:latin typeface="Arial"/>
                <a:cs typeface="Arial"/>
              </a:rPr>
              <a:t>(Transformations,</a:t>
            </a:r>
            <a:r>
              <a:rPr sz="1400" dirty="0">
                <a:latin typeface="Arial"/>
                <a:cs typeface="Arial"/>
              </a:rPr>
              <a:t> Actions)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assigned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Driver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program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Working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combination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Driver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Executors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makes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application</a:t>
            </a:r>
            <a:endParaRPr sz="1400">
              <a:latin typeface="Arial"/>
              <a:cs typeface="Arial"/>
            </a:endParaRPr>
          </a:p>
          <a:p>
            <a:pPr marL="348615" marR="5080" indent="-336550">
              <a:lnSpc>
                <a:spcPct val="150000"/>
              </a:lnSpc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application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relies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Cluster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Manager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allocating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Nodes.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Cluster </a:t>
            </a:r>
            <a:r>
              <a:rPr sz="1400" dirty="0">
                <a:latin typeface="Arial"/>
                <a:cs typeface="Arial"/>
              </a:rPr>
              <a:t>Manager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be: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Apache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Yarn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Standalone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Cluster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Apache </a:t>
            </a:r>
            <a:r>
              <a:rPr sz="1400" spc="-10" dirty="0">
                <a:latin typeface="Arial"/>
                <a:cs typeface="Arial"/>
              </a:rPr>
              <a:t>Mesos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spc="-10" dirty="0">
                <a:latin typeface="Arial"/>
                <a:cs typeface="Arial"/>
              </a:rPr>
              <a:t>Kubernetes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75537" y="1189509"/>
            <a:ext cx="2866390" cy="1374140"/>
            <a:chOff x="2875537" y="1189509"/>
            <a:chExt cx="2866390" cy="1374140"/>
          </a:xfrm>
        </p:grpSpPr>
        <p:sp>
          <p:nvSpPr>
            <p:cNvPr id="3" name="object 3"/>
            <p:cNvSpPr/>
            <p:nvPr/>
          </p:nvSpPr>
          <p:spPr>
            <a:xfrm>
              <a:off x="2880300" y="1194272"/>
              <a:ext cx="2856865" cy="1364615"/>
            </a:xfrm>
            <a:custGeom>
              <a:avLst/>
              <a:gdLst/>
              <a:ahLst/>
              <a:cxnLst/>
              <a:rect l="l" t="t" r="r" b="b"/>
              <a:pathLst>
                <a:path w="2856865" h="1364614">
                  <a:moveTo>
                    <a:pt x="259990" y="448764"/>
                  </a:moveTo>
                  <a:lnTo>
                    <a:pt x="255918" y="407644"/>
                  </a:lnTo>
                  <a:lnTo>
                    <a:pt x="260709" y="367169"/>
                  </a:lnTo>
                  <a:lnTo>
                    <a:pt x="273988" y="327881"/>
                  </a:lnTo>
                  <a:lnTo>
                    <a:pt x="295379" y="290321"/>
                  </a:lnTo>
                  <a:lnTo>
                    <a:pt x="324507" y="255031"/>
                  </a:lnTo>
                  <a:lnTo>
                    <a:pt x="360996" y="222552"/>
                  </a:lnTo>
                  <a:lnTo>
                    <a:pt x="404470" y="193427"/>
                  </a:lnTo>
                  <a:lnTo>
                    <a:pt x="454554" y="168196"/>
                  </a:lnTo>
                  <a:lnTo>
                    <a:pt x="498332" y="151463"/>
                  </a:lnTo>
                  <a:lnTo>
                    <a:pt x="544138" y="138226"/>
                  </a:lnTo>
                  <a:lnTo>
                    <a:pt x="591504" y="128495"/>
                  </a:lnTo>
                  <a:lnTo>
                    <a:pt x="639964" y="122278"/>
                  </a:lnTo>
                  <a:lnTo>
                    <a:pt x="689049" y="119584"/>
                  </a:lnTo>
                  <a:lnTo>
                    <a:pt x="738291" y="120421"/>
                  </a:lnTo>
                  <a:lnTo>
                    <a:pt x="787223" y="124800"/>
                  </a:lnTo>
                  <a:lnTo>
                    <a:pt x="835376" y="132728"/>
                  </a:lnTo>
                  <a:lnTo>
                    <a:pt x="882283" y="144214"/>
                  </a:lnTo>
                  <a:lnTo>
                    <a:pt x="927477" y="159268"/>
                  </a:lnTo>
                  <a:lnTo>
                    <a:pt x="957044" y="128989"/>
                  </a:lnTo>
                  <a:lnTo>
                    <a:pt x="993027" y="102384"/>
                  </a:lnTo>
                  <a:lnTo>
                    <a:pt x="1034624" y="79821"/>
                  </a:lnTo>
                  <a:lnTo>
                    <a:pt x="1081031" y="61674"/>
                  </a:lnTo>
                  <a:lnTo>
                    <a:pt x="1131448" y="48311"/>
                  </a:lnTo>
                  <a:lnTo>
                    <a:pt x="1185071" y="40104"/>
                  </a:lnTo>
                  <a:lnTo>
                    <a:pt x="1240007" y="37442"/>
                  </a:lnTo>
                  <a:lnTo>
                    <a:pt x="1294258" y="40325"/>
                  </a:lnTo>
                  <a:lnTo>
                    <a:pt x="1346890" y="48556"/>
                  </a:lnTo>
                  <a:lnTo>
                    <a:pt x="1396965" y="61938"/>
                  </a:lnTo>
                  <a:lnTo>
                    <a:pt x="1443549" y="80277"/>
                  </a:lnTo>
                  <a:lnTo>
                    <a:pt x="1485705" y="103375"/>
                  </a:lnTo>
                  <a:lnTo>
                    <a:pt x="1517265" y="70968"/>
                  </a:lnTo>
                  <a:lnTo>
                    <a:pt x="1557614" y="43792"/>
                  </a:lnTo>
                  <a:lnTo>
                    <a:pt x="1605267" y="22510"/>
                  </a:lnTo>
                  <a:lnTo>
                    <a:pt x="1658738" y="7788"/>
                  </a:lnTo>
                  <a:lnTo>
                    <a:pt x="1716541" y="289"/>
                  </a:lnTo>
                  <a:lnTo>
                    <a:pt x="1765762" y="0"/>
                  </a:lnTo>
                  <a:lnTo>
                    <a:pt x="1813666" y="5058"/>
                  </a:lnTo>
                  <a:lnTo>
                    <a:pt x="1859297" y="15193"/>
                  </a:lnTo>
                  <a:lnTo>
                    <a:pt x="1901698" y="30132"/>
                  </a:lnTo>
                  <a:lnTo>
                    <a:pt x="1939915" y="49605"/>
                  </a:lnTo>
                  <a:lnTo>
                    <a:pt x="1972992" y="73340"/>
                  </a:lnTo>
                  <a:lnTo>
                    <a:pt x="2010146" y="49198"/>
                  </a:lnTo>
                  <a:lnTo>
                    <a:pt x="2052145" y="29613"/>
                  </a:lnTo>
                  <a:lnTo>
                    <a:pt x="2098022" y="14780"/>
                  </a:lnTo>
                  <a:lnTo>
                    <a:pt x="2146809" y="4894"/>
                  </a:lnTo>
                  <a:lnTo>
                    <a:pt x="2197541" y="152"/>
                  </a:lnTo>
                  <a:lnTo>
                    <a:pt x="2249250" y="749"/>
                  </a:lnTo>
                  <a:lnTo>
                    <a:pt x="2300969" y="6881"/>
                  </a:lnTo>
                  <a:lnTo>
                    <a:pt x="2358304" y="20792"/>
                  </a:lnTo>
                  <a:lnTo>
                    <a:pt x="2409657" y="41111"/>
                  </a:lnTo>
                  <a:lnTo>
                    <a:pt x="2453939" y="67067"/>
                  </a:lnTo>
                  <a:lnTo>
                    <a:pt x="2490063" y="97893"/>
                  </a:lnTo>
                  <a:lnTo>
                    <a:pt x="2516940" y="132820"/>
                  </a:lnTo>
                  <a:lnTo>
                    <a:pt x="2533481" y="171079"/>
                  </a:lnTo>
                  <a:lnTo>
                    <a:pt x="2590364" y="184697"/>
                  </a:lnTo>
                  <a:lnTo>
                    <a:pt x="2642287" y="204229"/>
                  </a:lnTo>
                  <a:lnTo>
                    <a:pt x="2688233" y="229123"/>
                  </a:lnTo>
                  <a:lnTo>
                    <a:pt x="2727187" y="258829"/>
                  </a:lnTo>
                  <a:lnTo>
                    <a:pt x="2758131" y="292796"/>
                  </a:lnTo>
                  <a:lnTo>
                    <a:pt x="2783515" y="339204"/>
                  </a:lnTo>
                  <a:lnTo>
                    <a:pt x="2793107" y="387527"/>
                  </a:lnTo>
                  <a:lnTo>
                    <a:pt x="2786849" y="436080"/>
                  </a:lnTo>
                  <a:lnTo>
                    <a:pt x="2764684" y="483181"/>
                  </a:lnTo>
                  <a:lnTo>
                    <a:pt x="2801634" y="519899"/>
                  </a:lnTo>
                  <a:lnTo>
                    <a:pt x="2829348" y="559243"/>
                  </a:lnTo>
                  <a:lnTo>
                    <a:pt x="2847678" y="600500"/>
                  </a:lnTo>
                  <a:lnTo>
                    <a:pt x="2856477" y="642956"/>
                  </a:lnTo>
                  <a:lnTo>
                    <a:pt x="2855597" y="685897"/>
                  </a:lnTo>
                  <a:lnTo>
                    <a:pt x="2844890" y="728609"/>
                  </a:lnTo>
                  <a:lnTo>
                    <a:pt x="2824209" y="770379"/>
                  </a:lnTo>
                  <a:lnTo>
                    <a:pt x="2798352" y="804950"/>
                  </a:lnTo>
                  <a:lnTo>
                    <a:pt x="2766174" y="836608"/>
                  </a:lnTo>
                  <a:lnTo>
                    <a:pt x="2728261" y="865056"/>
                  </a:lnTo>
                  <a:lnTo>
                    <a:pt x="2685197" y="889996"/>
                  </a:lnTo>
                  <a:lnTo>
                    <a:pt x="2637566" y="911131"/>
                  </a:lnTo>
                  <a:lnTo>
                    <a:pt x="2585953" y="928165"/>
                  </a:lnTo>
                  <a:lnTo>
                    <a:pt x="2530942" y="940800"/>
                  </a:lnTo>
                  <a:lnTo>
                    <a:pt x="2473118" y="948738"/>
                  </a:lnTo>
                  <a:lnTo>
                    <a:pt x="2468157" y="986732"/>
                  </a:lnTo>
                  <a:lnTo>
                    <a:pt x="2454564" y="1023262"/>
                  </a:lnTo>
                  <a:lnTo>
                    <a:pt x="2432850" y="1057771"/>
                  </a:lnTo>
                  <a:lnTo>
                    <a:pt x="2403524" y="1089702"/>
                  </a:lnTo>
                  <a:lnTo>
                    <a:pt x="2367100" y="1118501"/>
                  </a:lnTo>
                  <a:lnTo>
                    <a:pt x="2324087" y="1143610"/>
                  </a:lnTo>
                  <a:lnTo>
                    <a:pt x="2274998" y="1164473"/>
                  </a:lnTo>
                  <a:lnTo>
                    <a:pt x="2228398" y="1178556"/>
                  </a:lnTo>
                  <a:lnTo>
                    <a:pt x="2179980" y="1188342"/>
                  </a:lnTo>
                  <a:lnTo>
                    <a:pt x="2130410" y="1193842"/>
                  </a:lnTo>
                  <a:lnTo>
                    <a:pt x="2080356" y="1195069"/>
                  </a:lnTo>
                  <a:lnTo>
                    <a:pt x="2030484" y="1192034"/>
                  </a:lnTo>
                  <a:lnTo>
                    <a:pt x="1981463" y="1184749"/>
                  </a:lnTo>
                  <a:lnTo>
                    <a:pt x="1933958" y="1173225"/>
                  </a:lnTo>
                  <a:lnTo>
                    <a:pt x="1888638" y="1157475"/>
                  </a:lnTo>
                  <a:lnTo>
                    <a:pt x="1868704" y="1192273"/>
                  </a:lnTo>
                  <a:lnTo>
                    <a:pt x="1842552" y="1224682"/>
                  </a:lnTo>
                  <a:lnTo>
                    <a:pt x="1810681" y="1254420"/>
                  </a:lnTo>
                  <a:lnTo>
                    <a:pt x="1773592" y="1281205"/>
                  </a:lnTo>
                  <a:lnTo>
                    <a:pt x="1731785" y="1304755"/>
                  </a:lnTo>
                  <a:lnTo>
                    <a:pt x="1685761" y="1324788"/>
                  </a:lnTo>
                  <a:lnTo>
                    <a:pt x="1636020" y="1341022"/>
                  </a:lnTo>
                  <a:lnTo>
                    <a:pt x="1583062" y="1353176"/>
                  </a:lnTo>
                  <a:lnTo>
                    <a:pt x="1527387" y="1360967"/>
                  </a:lnTo>
                  <a:lnTo>
                    <a:pt x="1470646" y="1364084"/>
                  </a:lnTo>
                  <a:lnTo>
                    <a:pt x="1414558" y="1362512"/>
                  </a:lnTo>
                  <a:lnTo>
                    <a:pt x="1359727" y="1356424"/>
                  </a:lnTo>
                  <a:lnTo>
                    <a:pt x="1306758" y="1345996"/>
                  </a:lnTo>
                  <a:lnTo>
                    <a:pt x="1256255" y="1331402"/>
                  </a:lnTo>
                  <a:lnTo>
                    <a:pt x="1208823" y="1312818"/>
                  </a:lnTo>
                  <a:lnTo>
                    <a:pt x="1165065" y="1290418"/>
                  </a:lnTo>
                  <a:lnTo>
                    <a:pt x="1125586" y="1264377"/>
                  </a:lnTo>
                  <a:lnTo>
                    <a:pt x="1090989" y="1234869"/>
                  </a:lnTo>
                  <a:lnTo>
                    <a:pt x="1045888" y="1250617"/>
                  </a:lnTo>
                  <a:lnTo>
                    <a:pt x="998958" y="1263252"/>
                  </a:lnTo>
                  <a:lnTo>
                    <a:pt x="950571" y="1272739"/>
                  </a:lnTo>
                  <a:lnTo>
                    <a:pt x="901101" y="1279043"/>
                  </a:lnTo>
                  <a:lnTo>
                    <a:pt x="850919" y="1282128"/>
                  </a:lnTo>
                  <a:lnTo>
                    <a:pt x="800398" y="1281961"/>
                  </a:lnTo>
                  <a:lnTo>
                    <a:pt x="749911" y="1278504"/>
                  </a:lnTo>
                  <a:lnTo>
                    <a:pt x="699829" y="1271724"/>
                  </a:lnTo>
                  <a:lnTo>
                    <a:pt x="644241" y="1260024"/>
                  </a:lnTo>
                  <a:lnTo>
                    <a:pt x="591484" y="1244392"/>
                  </a:lnTo>
                  <a:lnTo>
                    <a:pt x="542007" y="1225051"/>
                  </a:lnTo>
                  <a:lnTo>
                    <a:pt x="496255" y="1202225"/>
                  </a:lnTo>
                  <a:lnTo>
                    <a:pt x="454676" y="1176136"/>
                  </a:lnTo>
                  <a:lnTo>
                    <a:pt x="417716" y="1147005"/>
                  </a:lnTo>
                  <a:lnTo>
                    <a:pt x="385822" y="1115057"/>
                  </a:lnTo>
                  <a:lnTo>
                    <a:pt x="334777" y="1115996"/>
                  </a:lnTo>
                  <a:lnTo>
                    <a:pt x="285226" y="1111209"/>
                  </a:lnTo>
                  <a:lnTo>
                    <a:pt x="238178" y="1101048"/>
                  </a:lnTo>
                  <a:lnTo>
                    <a:pt x="194640" y="1085865"/>
                  </a:lnTo>
                  <a:lnTo>
                    <a:pt x="155621" y="1066011"/>
                  </a:lnTo>
                  <a:lnTo>
                    <a:pt x="122128" y="1041839"/>
                  </a:lnTo>
                  <a:lnTo>
                    <a:pt x="95170" y="1013698"/>
                  </a:lnTo>
                  <a:lnTo>
                    <a:pt x="71181" y="970264"/>
                  </a:lnTo>
                  <a:lnTo>
                    <a:pt x="64313" y="925336"/>
                  </a:lnTo>
                  <a:lnTo>
                    <a:pt x="74120" y="880930"/>
                  </a:lnTo>
                  <a:lnTo>
                    <a:pt x="100158" y="839063"/>
                  </a:lnTo>
                  <a:lnTo>
                    <a:pt x="141982" y="801748"/>
                  </a:lnTo>
                  <a:lnTo>
                    <a:pt x="92935" y="778069"/>
                  </a:lnTo>
                  <a:lnTo>
                    <a:pt x="53422" y="748838"/>
                  </a:lnTo>
                  <a:lnTo>
                    <a:pt x="24234" y="715234"/>
                  </a:lnTo>
                  <a:lnTo>
                    <a:pt x="6163" y="678438"/>
                  </a:lnTo>
                  <a:lnTo>
                    <a:pt x="0" y="639628"/>
                  </a:lnTo>
                  <a:lnTo>
                    <a:pt x="6536" y="599983"/>
                  </a:lnTo>
                  <a:lnTo>
                    <a:pt x="25687" y="562124"/>
                  </a:lnTo>
                  <a:lnTo>
                    <a:pt x="55871" y="528466"/>
                  </a:lnTo>
                  <a:lnTo>
                    <a:pt x="95621" y="499869"/>
                  </a:lnTo>
                  <a:lnTo>
                    <a:pt x="143469" y="477190"/>
                  </a:lnTo>
                  <a:lnTo>
                    <a:pt x="197948" y="461287"/>
                  </a:lnTo>
                  <a:lnTo>
                    <a:pt x="257590" y="453019"/>
                  </a:lnTo>
                  <a:lnTo>
                    <a:pt x="259990" y="448764"/>
                  </a:lnTo>
                  <a:close/>
                </a:path>
                <a:path w="2856865" h="1364614">
                  <a:moveTo>
                    <a:pt x="142020" y="801748"/>
                  </a:moveTo>
                  <a:lnTo>
                    <a:pt x="181271" y="814262"/>
                  </a:lnTo>
                  <a:lnTo>
                    <a:pt x="222733" y="822700"/>
                  </a:lnTo>
                  <a:lnTo>
                    <a:pt x="265669" y="826951"/>
                  </a:lnTo>
                  <a:lnTo>
                    <a:pt x="309343" y="826907"/>
                  </a:lnTo>
                </a:path>
                <a:path w="2856865" h="1364614">
                  <a:moveTo>
                    <a:pt x="385822" y="1115057"/>
                  </a:moveTo>
                  <a:lnTo>
                    <a:pt x="404552" y="1113222"/>
                  </a:lnTo>
                  <a:lnTo>
                    <a:pt x="423038" y="1110598"/>
                  </a:lnTo>
                  <a:lnTo>
                    <a:pt x="441216" y="1107190"/>
                  </a:lnTo>
                  <a:lnTo>
                    <a:pt x="459025" y="1103005"/>
                  </a:lnTo>
                </a:path>
                <a:path w="2856865" h="1364614">
                  <a:moveTo>
                    <a:pt x="1090964" y="1234856"/>
                  </a:moveTo>
                  <a:lnTo>
                    <a:pt x="1078259" y="1221714"/>
                  </a:lnTo>
                  <a:lnTo>
                    <a:pt x="1066658" y="1208158"/>
                  </a:lnTo>
                  <a:lnTo>
                    <a:pt x="1056183" y="1194215"/>
                  </a:lnTo>
                  <a:lnTo>
                    <a:pt x="1046857" y="1179916"/>
                  </a:lnTo>
                </a:path>
                <a:path w="2856865" h="1364614">
                  <a:moveTo>
                    <a:pt x="1888638" y="1157462"/>
                  </a:moveTo>
                  <a:lnTo>
                    <a:pt x="1894872" y="1142635"/>
                  </a:lnTo>
                  <a:lnTo>
                    <a:pt x="1899889" y="1127624"/>
                  </a:lnTo>
                  <a:lnTo>
                    <a:pt x="1903685" y="1112460"/>
                  </a:lnTo>
                  <a:lnTo>
                    <a:pt x="1906253" y="1097176"/>
                  </a:lnTo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3860" y="1912924"/>
              <a:ext cx="224294" cy="2348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40291" y="1267612"/>
              <a:ext cx="2505075" cy="494665"/>
            </a:xfrm>
            <a:custGeom>
              <a:avLst/>
              <a:gdLst/>
              <a:ahLst/>
              <a:cxnLst/>
              <a:rect l="l" t="t" r="r" b="b"/>
              <a:pathLst>
                <a:path w="2505075" h="494664">
                  <a:moveTo>
                    <a:pt x="2504668" y="409854"/>
                  </a:moveTo>
                  <a:lnTo>
                    <a:pt x="2486513" y="433579"/>
                  </a:lnTo>
                  <a:lnTo>
                    <a:pt x="2464363" y="455710"/>
                  </a:lnTo>
                  <a:lnTo>
                    <a:pt x="2438458" y="476037"/>
                  </a:lnTo>
                  <a:lnTo>
                    <a:pt x="2409037" y="494347"/>
                  </a:lnTo>
                </a:path>
                <a:path w="2505075" h="494664">
                  <a:moveTo>
                    <a:pt x="2273477" y="97739"/>
                  </a:moveTo>
                  <a:lnTo>
                    <a:pt x="2275851" y="107649"/>
                  </a:lnTo>
                  <a:lnTo>
                    <a:pt x="2277486" y="117614"/>
                  </a:lnTo>
                  <a:lnTo>
                    <a:pt x="2278380" y="127617"/>
                  </a:lnTo>
                  <a:lnTo>
                    <a:pt x="2278532" y="137642"/>
                  </a:lnTo>
                </a:path>
                <a:path w="2505075" h="494664">
                  <a:moveTo>
                    <a:pt x="1713001" y="0"/>
                  </a:moveTo>
                  <a:lnTo>
                    <a:pt x="1698650" y="11836"/>
                  </a:lnTo>
                  <a:lnTo>
                    <a:pt x="1685669" y="24298"/>
                  </a:lnTo>
                  <a:lnTo>
                    <a:pt x="1674105" y="37336"/>
                  </a:lnTo>
                  <a:lnTo>
                    <a:pt x="1664004" y="50901"/>
                  </a:lnTo>
                </a:path>
                <a:path w="2505075" h="494664">
                  <a:moveTo>
                    <a:pt x="1225715" y="30035"/>
                  </a:moveTo>
                  <a:lnTo>
                    <a:pt x="1218216" y="40631"/>
                  </a:lnTo>
                  <a:lnTo>
                    <a:pt x="1211753" y="51500"/>
                  </a:lnTo>
                  <a:lnTo>
                    <a:pt x="1206339" y="62609"/>
                  </a:lnTo>
                  <a:lnTo>
                    <a:pt x="1201991" y="73926"/>
                  </a:lnTo>
                </a:path>
                <a:path w="2505075" h="494664">
                  <a:moveTo>
                    <a:pt x="667486" y="85928"/>
                  </a:moveTo>
                  <a:lnTo>
                    <a:pt x="690413" y="95283"/>
                  </a:lnTo>
                  <a:lnTo>
                    <a:pt x="712404" y="105519"/>
                  </a:lnTo>
                  <a:lnTo>
                    <a:pt x="733403" y="116605"/>
                  </a:lnTo>
                  <a:lnTo>
                    <a:pt x="753351" y="128511"/>
                  </a:lnTo>
                </a:path>
                <a:path w="2505075" h="494664">
                  <a:moveTo>
                    <a:pt x="0" y="375424"/>
                  </a:moveTo>
                  <a:lnTo>
                    <a:pt x="2718" y="386767"/>
                  </a:lnTo>
                  <a:lnTo>
                    <a:pt x="6126" y="398022"/>
                  </a:lnTo>
                  <a:lnTo>
                    <a:pt x="10217" y="409180"/>
                  </a:lnTo>
                  <a:lnTo>
                    <a:pt x="14986" y="420230"/>
                  </a:lnTo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6859803" y="3481196"/>
            <a:ext cx="3810" cy="1364615"/>
          </a:xfrm>
          <a:custGeom>
            <a:avLst/>
            <a:gdLst/>
            <a:ahLst/>
            <a:cxnLst/>
            <a:rect l="l" t="t" r="r" b="b"/>
            <a:pathLst>
              <a:path w="3809" h="1364614">
                <a:moveTo>
                  <a:pt x="3594" y="0"/>
                </a:moveTo>
                <a:lnTo>
                  <a:pt x="0" y="1364404"/>
                </a:lnTo>
              </a:path>
            </a:pathLst>
          </a:custGeom>
          <a:ln w="25400">
            <a:solidFill>
              <a:srgbClr val="039E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99502" y="1832892"/>
            <a:ext cx="1409065" cy="1568450"/>
            <a:chOff x="499502" y="1832892"/>
            <a:chExt cx="1409065" cy="15684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898" y="1832892"/>
              <a:ext cx="1387061" cy="4628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6999" y="2276246"/>
              <a:ext cx="1270" cy="942340"/>
            </a:xfrm>
            <a:custGeom>
              <a:avLst/>
              <a:gdLst/>
              <a:ahLst/>
              <a:cxnLst/>
              <a:rect l="l" t="t" r="r" b="b"/>
              <a:pathLst>
                <a:path w="1270" h="942339">
                  <a:moveTo>
                    <a:pt x="0" y="0"/>
                  </a:moveTo>
                  <a:lnTo>
                    <a:pt x="1200" y="941997"/>
                  </a:lnTo>
                </a:path>
              </a:pathLst>
            </a:custGeom>
            <a:ln w="254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502" y="2761043"/>
              <a:ext cx="182998" cy="1830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502" y="3218243"/>
              <a:ext cx="182998" cy="1830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401" y="2797200"/>
              <a:ext cx="111596" cy="11159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401" y="3254400"/>
              <a:ext cx="111596" cy="11159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151174" y="3202355"/>
            <a:ext cx="111252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Faster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Processing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6513" y="2759557"/>
            <a:ext cx="4216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2004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1201" y="3199333"/>
            <a:ext cx="108394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Batch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Processing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52648" y="3659568"/>
            <a:ext cx="252539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Interactive,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Machine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Learning,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Real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time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51619" y="4116759"/>
            <a:ext cx="20516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Iterative,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Streaming,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Graph, </a:t>
            </a:r>
            <a:r>
              <a:rPr sz="1100" spc="-25" dirty="0">
                <a:latin typeface="Arial"/>
                <a:cs typeface="Arial"/>
              </a:rPr>
              <a:t>SQL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071367" y="1340123"/>
            <a:ext cx="2469515" cy="1073150"/>
            <a:chOff x="3071367" y="1340123"/>
            <a:chExt cx="2469515" cy="1073150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8502" y="1410238"/>
              <a:ext cx="589537" cy="2734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1869" y="1761206"/>
              <a:ext cx="595339" cy="2785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8273" y="1357020"/>
              <a:ext cx="595614" cy="3013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4186" y="1988761"/>
              <a:ext cx="595614" cy="3034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21753" y="1699419"/>
              <a:ext cx="273713" cy="5215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7972" y="1340123"/>
              <a:ext cx="345606" cy="4167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5123" y="1641269"/>
              <a:ext cx="465352" cy="34756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26878" y="2171951"/>
              <a:ext cx="744636" cy="2409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71367" y="1702776"/>
              <a:ext cx="624545" cy="266866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526796" y="1575202"/>
            <a:ext cx="1302385" cy="1830070"/>
            <a:chOff x="6526796" y="1575202"/>
            <a:chExt cx="1302385" cy="1830070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58425" y="1575202"/>
              <a:ext cx="1270362" cy="66152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624002" y="2270252"/>
              <a:ext cx="3175" cy="958850"/>
            </a:xfrm>
            <a:custGeom>
              <a:avLst/>
              <a:gdLst/>
              <a:ahLst/>
              <a:cxnLst/>
              <a:rect l="l" t="t" r="r" b="b"/>
              <a:pathLst>
                <a:path w="3175" h="958850">
                  <a:moveTo>
                    <a:pt x="2997" y="0"/>
                  </a:moveTo>
                  <a:lnTo>
                    <a:pt x="0" y="958799"/>
                  </a:lnTo>
                </a:path>
              </a:pathLst>
            </a:custGeom>
            <a:ln w="254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32499" y="2764650"/>
              <a:ext cx="183007" cy="18299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26796" y="3221850"/>
              <a:ext cx="183007" cy="1829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6395" y="2797200"/>
              <a:ext cx="111607" cy="11159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786778" y="2748914"/>
            <a:ext cx="4216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2014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793204" y="3510597"/>
            <a:ext cx="137160" cy="137160"/>
            <a:chOff x="6793204" y="3510597"/>
            <a:chExt cx="137160" cy="137160"/>
          </a:xfrm>
        </p:grpSpPr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93204" y="3510597"/>
              <a:ext cx="137096" cy="13709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843598" y="3557396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5057" y="0"/>
                  </a:moveTo>
                  <a:lnTo>
                    <a:pt x="19799" y="0"/>
                  </a:lnTo>
                  <a:lnTo>
                    <a:pt x="12092" y="1555"/>
                  </a:lnTo>
                  <a:lnTo>
                    <a:pt x="5799" y="5799"/>
                  </a:lnTo>
                  <a:lnTo>
                    <a:pt x="1555" y="12092"/>
                  </a:lnTo>
                  <a:lnTo>
                    <a:pt x="0" y="19799"/>
                  </a:lnTo>
                  <a:lnTo>
                    <a:pt x="1555" y="27508"/>
                  </a:lnTo>
                  <a:lnTo>
                    <a:pt x="5799" y="33805"/>
                  </a:lnTo>
                  <a:lnTo>
                    <a:pt x="12092" y="38053"/>
                  </a:lnTo>
                  <a:lnTo>
                    <a:pt x="19799" y="39611"/>
                  </a:lnTo>
                  <a:lnTo>
                    <a:pt x="27506" y="38053"/>
                  </a:lnTo>
                  <a:lnTo>
                    <a:pt x="33799" y="33805"/>
                  </a:lnTo>
                  <a:lnTo>
                    <a:pt x="38042" y="27508"/>
                  </a:lnTo>
                  <a:lnTo>
                    <a:pt x="39598" y="19799"/>
                  </a:lnTo>
                  <a:lnTo>
                    <a:pt x="39598" y="14554"/>
                  </a:lnTo>
                  <a:lnTo>
                    <a:pt x="37515" y="9512"/>
                  </a:lnTo>
                  <a:lnTo>
                    <a:pt x="30086" y="2095"/>
                  </a:lnTo>
                  <a:lnTo>
                    <a:pt x="25057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966877" y="3476917"/>
            <a:ext cx="9874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Batch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Processing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86778" y="3207461"/>
            <a:ext cx="10344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Unified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Platform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66877" y="3786520"/>
            <a:ext cx="109601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Interactive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Queries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66877" y="4117722"/>
            <a:ext cx="11004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Real-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Analytics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66877" y="4416518"/>
            <a:ext cx="1036955" cy="46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Machine </a:t>
            </a:r>
            <a:r>
              <a:rPr sz="1000" spc="-10" dirty="0">
                <a:latin typeface="Arial"/>
                <a:cs typeface="Arial"/>
              </a:rPr>
              <a:t>Learning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000" dirty="0">
                <a:latin typeface="Arial"/>
                <a:cs typeface="Arial"/>
              </a:rPr>
              <a:t>Graph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Processing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75052" y="2659887"/>
            <a:ext cx="641350" cy="492759"/>
          </a:xfrm>
          <a:custGeom>
            <a:avLst/>
            <a:gdLst/>
            <a:ahLst/>
            <a:cxnLst/>
            <a:rect l="l" t="t" r="r" b="b"/>
            <a:pathLst>
              <a:path w="641350" h="492760">
                <a:moveTo>
                  <a:pt x="15393" y="123151"/>
                </a:moveTo>
                <a:lnTo>
                  <a:pt x="0" y="123151"/>
                </a:lnTo>
                <a:lnTo>
                  <a:pt x="0" y="369448"/>
                </a:lnTo>
                <a:lnTo>
                  <a:pt x="15393" y="369448"/>
                </a:lnTo>
                <a:lnTo>
                  <a:pt x="15393" y="123151"/>
                </a:lnTo>
                <a:close/>
              </a:path>
              <a:path w="641350" h="492760">
                <a:moveTo>
                  <a:pt x="61572" y="123151"/>
                </a:moveTo>
                <a:lnTo>
                  <a:pt x="30784" y="123151"/>
                </a:lnTo>
                <a:lnTo>
                  <a:pt x="30784" y="369448"/>
                </a:lnTo>
                <a:lnTo>
                  <a:pt x="61572" y="369448"/>
                </a:lnTo>
                <a:lnTo>
                  <a:pt x="61572" y="123151"/>
                </a:lnTo>
                <a:close/>
              </a:path>
              <a:path w="641350" h="492760">
                <a:moveTo>
                  <a:pt x="394804" y="0"/>
                </a:moveTo>
                <a:lnTo>
                  <a:pt x="394804" y="123151"/>
                </a:lnTo>
                <a:lnTo>
                  <a:pt x="76962" y="123151"/>
                </a:lnTo>
                <a:lnTo>
                  <a:pt x="76962" y="369443"/>
                </a:lnTo>
                <a:lnTo>
                  <a:pt x="394804" y="369443"/>
                </a:lnTo>
                <a:lnTo>
                  <a:pt x="394804" y="492594"/>
                </a:lnTo>
                <a:lnTo>
                  <a:pt x="641096" y="246303"/>
                </a:lnTo>
                <a:lnTo>
                  <a:pt x="394804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85510" y="2660243"/>
            <a:ext cx="649605" cy="492759"/>
          </a:xfrm>
          <a:custGeom>
            <a:avLst/>
            <a:gdLst/>
            <a:ahLst/>
            <a:cxnLst/>
            <a:rect l="l" t="t" r="r" b="b"/>
            <a:pathLst>
              <a:path w="649604" h="492760">
                <a:moveTo>
                  <a:pt x="15393" y="123151"/>
                </a:moveTo>
                <a:lnTo>
                  <a:pt x="0" y="123151"/>
                </a:lnTo>
                <a:lnTo>
                  <a:pt x="0" y="369453"/>
                </a:lnTo>
                <a:lnTo>
                  <a:pt x="15393" y="369453"/>
                </a:lnTo>
                <a:lnTo>
                  <a:pt x="15393" y="123151"/>
                </a:lnTo>
                <a:close/>
              </a:path>
              <a:path w="649604" h="492760">
                <a:moveTo>
                  <a:pt x="61572" y="123151"/>
                </a:moveTo>
                <a:lnTo>
                  <a:pt x="30784" y="123151"/>
                </a:lnTo>
                <a:lnTo>
                  <a:pt x="30784" y="369453"/>
                </a:lnTo>
                <a:lnTo>
                  <a:pt x="61572" y="369453"/>
                </a:lnTo>
                <a:lnTo>
                  <a:pt x="61572" y="123151"/>
                </a:lnTo>
                <a:close/>
              </a:path>
              <a:path w="649604" h="492760">
                <a:moveTo>
                  <a:pt x="402894" y="0"/>
                </a:moveTo>
                <a:lnTo>
                  <a:pt x="402894" y="123151"/>
                </a:lnTo>
                <a:lnTo>
                  <a:pt x="76962" y="123151"/>
                </a:lnTo>
                <a:lnTo>
                  <a:pt x="76962" y="369455"/>
                </a:lnTo>
                <a:lnTo>
                  <a:pt x="402894" y="369455"/>
                </a:lnTo>
                <a:lnTo>
                  <a:pt x="402894" y="492607"/>
                </a:lnTo>
                <a:lnTo>
                  <a:pt x="649198" y="246303"/>
                </a:lnTo>
                <a:lnTo>
                  <a:pt x="402894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2896501" y="2288146"/>
            <a:ext cx="183515" cy="2031364"/>
            <a:chOff x="2896501" y="2288146"/>
            <a:chExt cx="183515" cy="2031364"/>
          </a:xfrm>
        </p:grpSpPr>
        <p:sp>
          <p:nvSpPr>
            <p:cNvPr id="47" name="object 47"/>
            <p:cNvSpPr/>
            <p:nvPr/>
          </p:nvSpPr>
          <p:spPr>
            <a:xfrm>
              <a:off x="2988005" y="2300846"/>
              <a:ext cx="7620" cy="1835785"/>
            </a:xfrm>
            <a:custGeom>
              <a:avLst/>
              <a:gdLst/>
              <a:ahLst/>
              <a:cxnLst/>
              <a:rect l="l" t="t" r="r" b="b"/>
              <a:pathLst>
                <a:path w="7619" h="1835785">
                  <a:moveTo>
                    <a:pt x="7200" y="0"/>
                  </a:moveTo>
                  <a:lnTo>
                    <a:pt x="0" y="1835405"/>
                  </a:lnTo>
                </a:path>
              </a:pathLst>
            </a:custGeom>
            <a:ln w="254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896501" y="2764650"/>
              <a:ext cx="183515" cy="1555115"/>
            </a:xfrm>
            <a:custGeom>
              <a:avLst/>
              <a:gdLst/>
              <a:ahLst/>
              <a:cxnLst/>
              <a:rect l="l" t="t" r="r" b="b"/>
              <a:pathLst>
                <a:path w="183514" h="1555114">
                  <a:moveTo>
                    <a:pt x="182994" y="1463103"/>
                  </a:moveTo>
                  <a:lnTo>
                    <a:pt x="167614" y="1412341"/>
                  </a:lnTo>
                  <a:lnTo>
                    <a:pt x="126504" y="1378572"/>
                  </a:lnTo>
                  <a:lnTo>
                    <a:pt x="91503" y="1371612"/>
                  </a:lnTo>
                  <a:lnTo>
                    <a:pt x="55880" y="1378800"/>
                  </a:lnTo>
                  <a:lnTo>
                    <a:pt x="26797" y="1398409"/>
                  </a:lnTo>
                  <a:lnTo>
                    <a:pt x="7188" y="1427492"/>
                  </a:lnTo>
                  <a:lnTo>
                    <a:pt x="0" y="1463103"/>
                  </a:lnTo>
                  <a:lnTo>
                    <a:pt x="7188" y="1498727"/>
                  </a:lnTo>
                  <a:lnTo>
                    <a:pt x="26797" y="1527810"/>
                  </a:lnTo>
                  <a:lnTo>
                    <a:pt x="55880" y="1547418"/>
                  </a:lnTo>
                  <a:lnTo>
                    <a:pt x="91503" y="1554607"/>
                  </a:lnTo>
                  <a:lnTo>
                    <a:pt x="127114" y="1547418"/>
                  </a:lnTo>
                  <a:lnTo>
                    <a:pt x="156197" y="1527810"/>
                  </a:lnTo>
                  <a:lnTo>
                    <a:pt x="175793" y="1498727"/>
                  </a:lnTo>
                  <a:lnTo>
                    <a:pt x="182994" y="1463103"/>
                  </a:lnTo>
                  <a:close/>
                </a:path>
                <a:path w="183514" h="1555114">
                  <a:moveTo>
                    <a:pt x="182994" y="1005903"/>
                  </a:moveTo>
                  <a:lnTo>
                    <a:pt x="167614" y="955141"/>
                  </a:lnTo>
                  <a:lnTo>
                    <a:pt x="126504" y="921372"/>
                  </a:lnTo>
                  <a:lnTo>
                    <a:pt x="91503" y="914400"/>
                  </a:lnTo>
                  <a:lnTo>
                    <a:pt x="55880" y="921600"/>
                  </a:lnTo>
                  <a:lnTo>
                    <a:pt x="26797" y="941197"/>
                  </a:lnTo>
                  <a:lnTo>
                    <a:pt x="7188" y="970292"/>
                  </a:lnTo>
                  <a:lnTo>
                    <a:pt x="0" y="1005903"/>
                  </a:lnTo>
                  <a:lnTo>
                    <a:pt x="7188" y="1041527"/>
                  </a:lnTo>
                  <a:lnTo>
                    <a:pt x="26797" y="1070610"/>
                  </a:lnTo>
                  <a:lnTo>
                    <a:pt x="55880" y="1090206"/>
                  </a:lnTo>
                  <a:lnTo>
                    <a:pt x="91503" y="1097394"/>
                  </a:lnTo>
                  <a:lnTo>
                    <a:pt x="127114" y="1090206"/>
                  </a:lnTo>
                  <a:lnTo>
                    <a:pt x="156197" y="1070610"/>
                  </a:lnTo>
                  <a:lnTo>
                    <a:pt x="175793" y="1041527"/>
                  </a:lnTo>
                  <a:lnTo>
                    <a:pt x="182994" y="1005903"/>
                  </a:lnTo>
                  <a:close/>
                </a:path>
                <a:path w="183514" h="1555114">
                  <a:moveTo>
                    <a:pt x="182994" y="548703"/>
                  </a:moveTo>
                  <a:lnTo>
                    <a:pt x="167614" y="497941"/>
                  </a:lnTo>
                  <a:lnTo>
                    <a:pt x="126504" y="464172"/>
                  </a:lnTo>
                  <a:lnTo>
                    <a:pt x="91503" y="457200"/>
                  </a:lnTo>
                  <a:lnTo>
                    <a:pt x="55880" y="464400"/>
                  </a:lnTo>
                  <a:lnTo>
                    <a:pt x="26797" y="483997"/>
                  </a:lnTo>
                  <a:lnTo>
                    <a:pt x="7188" y="513092"/>
                  </a:lnTo>
                  <a:lnTo>
                    <a:pt x="0" y="548703"/>
                  </a:lnTo>
                  <a:lnTo>
                    <a:pt x="7188" y="584327"/>
                  </a:lnTo>
                  <a:lnTo>
                    <a:pt x="26797" y="613410"/>
                  </a:lnTo>
                  <a:lnTo>
                    <a:pt x="55880" y="633006"/>
                  </a:lnTo>
                  <a:lnTo>
                    <a:pt x="91503" y="640194"/>
                  </a:lnTo>
                  <a:lnTo>
                    <a:pt x="127114" y="633006"/>
                  </a:lnTo>
                  <a:lnTo>
                    <a:pt x="156197" y="613410"/>
                  </a:lnTo>
                  <a:lnTo>
                    <a:pt x="175793" y="584327"/>
                  </a:lnTo>
                  <a:lnTo>
                    <a:pt x="182994" y="548703"/>
                  </a:lnTo>
                  <a:close/>
                </a:path>
                <a:path w="183514" h="1555114">
                  <a:moveTo>
                    <a:pt x="182994" y="91503"/>
                  </a:moveTo>
                  <a:lnTo>
                    <a:pt x="167614" y="40741"/>
                  </a:lnTo>
                  <a:lnTo>
                    <a:pt x="126504" y="6972"/>
                  </a:lnTo>
                  <a:lnTo>
                    <a:pt x="91503" y="0"/>
                  </a:lnTo>
                  <a:lnTo>
                    <a:pt x="55880" y="7200"/>
                  </a:lnTo>
                  <a:lnTo>
                    <a:pt x="26797" y="26797"/>
                  </a:lnTo>
                  <a:lnTo>
                    <a:pt x="7188" y="55892"/>
                  </a:lnTo>
                  <a:lnTo>
                    <a:pt x="0" y="91503"/>
                  </a:lnTo>
                  <a:lnTo>
                    <a:pt x="7188" y="127127"/>
                  </a:lnTo>
                  <a:lnTo>
                    <a:pt x="26797" y="156210"/>
                  </a:lnTo>
                  <a:lnTo>
                    <a:pt x="55880" y="175806"/>
                  </a:lnTo>
                  <a:lnTo>
                    <a:pt x="91503" y="182994"/>
                  </a:lnTo>
                  <a:lnTo>
                    <a:pt x="127114" y="175806"/>
                  </a:lnTo>
                  <a:lnTo>
                    <a:pt x="156197" y="156210"/>
                  </a:lnTo>
                  <a:lnTo>
                    <a:pt x="175793" y="127127"/>
                  </a:lnTo>
                  <a:lnTo>
                    <a:pt x="182994" y="9150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34005" y="2797200"/>
              <a:ext cx="111760" cy="1483360"/>
            </a:xfrm>
            <a:custGeom>
              <a:avLst/>
              <a:gdLst/>
              <a:ahLst/>
              <a:cxnLst/>
              <a:rect l="l" t="t" r="r" b="b"/>
              <a:pathLst>
                <a:path w="111760" h="1483360">
                  <a:moveTo>
                    <a:pt x="111594" y="1427403"/>
                  </a:moveTo>
                  <a:lnTo>
                    <a:pt x="95250" y="1387944"/>
                  </a:lnTo>
                  <a:lnTo>
                    <a:pt x="55791" y="1371600"/>
                  </a:lnTo>
                  <a:lnTo>
                    <a:pt x="34074" y="1375994"/>
                  </a:lnTo>
                  <a:lnTo>
                    <a:pt x="16332" y="1387944"/>
                  </a:lnTo>
                  <a:lnTo>
                    <a:pt x="4381" y="1405686"/>
                  </a:lnTo>
                  <a:lnTo>
                    <a:pt x="0" y="1427403"/>
                  </a:lnTo>
                  <a:lnTo>
                    <a:pt x="4381" y="1449120"/>
                  </a:lnTo>
                  <a:lnTo>
                    <a:pt x="16332" y="1466862"/>
                  </a:lnTo>
                  <a:lnTo>
                    <a:pt x="34074" y="1478826"/>
                  </a:lnTo>
                  <a:lnTo>
                    <a:pt x="55791" y="1483207"/>
                  </a:lnTo>
                  <a:lnTo>
                    <a:pt x="77508" y="1478826"/>
                  </a:lnTo>
                  <a:lnTo>
                    <a:pt x="95250" y="1466862"/>
                  </a:lnTo>
                  <a:lnTo>
                    <a:pt x="107200" y="1449120"/>
                  </a:lnTo>
                  <a:lnTo>
                    <a:pt x="111594" y="1427403"/>
                  </a:lnTo>
                  <a:close/>
                </a:path>
                <a:path w="111760" h="1483360">
                  <a:moveTo>
                    <a:pt x="111594" y="970203"/>
                  </a:moveTo>
                  <a:lnTo>
                    <a:pt x="95237" y="930744"/>
                  </a:lnTo>
                  <a:lnTo>
                    <a:pt x="55791" y="914400"/>
                  </a:lnTo>
                  <a:lnTo>
                    <a:pt x="34074" y="918794"/>
                  </a:lnTo>
                  <a:lnTo>
                    <a:pt x="16332" y="930744"/>
                  </a:lnTo>
                  <a:lnTo>
                    <a:pt x="4381" y="948486"/>
                  </a:lnTo>
                  <a:lnTo>
                    <a:pt x="0" y="970203"/>
                  </a:lnTo>
                  <a:lnTo>
                    <a:pt x="4381" y="991920"/>
                  </a:lnTo>
                  <a:lnTo>
                    <a:pt x="16332" y="1009662"/>
                  </a:lnTo>
                  <a:lnTo>
                    <a:pt x="34074" y="1021613"/>
                  </a:lnTo>
                  <a:lnTo>
                    <a:pt x="55791" y="1025994"/>
                  </a:lnTo>
                  <a:lnTo>
                    <a:pt x="77508" y="1021613"/>
                  </a:lnTo>
                  <a:lnTo>
                    <a:pt x="95250" y="1009662"/>
                  </a:lnTo>
                  <a:lnTo>
                    <a:pt x="107200" y="991920"/>
                  </a:lnTo>
                  <a:lnTo>
                    <a:pt x="111594" y="970203"/>
                  </a:lnTo>
                  <a:close/>
                </a:path>
                <a:path w="111760" h="1483360">
                  <a:moveTo>
                    <a:pt x="111594" y="513003"/>
                  </a:moveTo>
                  <a:lnTo>
                    <a:pt x="95237" y="473544"/>
                  </a:lnTo>
                  <a:lnTo>
                    <a:pt x="55791" y="457200"/>
                  </a:lnTo>
                  <a:lnTo>
                    <a:pt x="34074" y="461594"/>
                  </a:lnTo>
                  <a:lnTo>
                    <a:pt x="16332" y="473544"/>
                  </a:lnTo>
                  <a:lnTo>
                    <a:pt x="4381" y="491286"/>
                  </a:lnTo>
                  <a:lnTo>
                    <a:pt x="0" y="513003"/>
                  </a:lnTo>
                  <a:lnTo>
                    <a:pt x="4381" y="534720"/>
                  </a:lnTo>
                  <a:lnTo>
                    <a:pt x="16332" y="552462"/>
                  </a:lnTo>
                  <a:lnTo>
                    <a:pt x="34074" y="564413"/>
                  </a:lnTo>
                  <a:lnTo>
                    <a:pt x="55791" y="568794"/>
                  </a:lnTo>
                  <a:lnTo>
                    <a:pt x="77508" y="564413"/>
                  </a:lnTo>
                  <a:lnTo>
                    <a:pt x="95250" y="552462"/>
                  </a:lnTo>
                  <a:lnTo>
                    <a:pt x="107200" y="534720"/>
                  </a:lnTo>
                  <a:lnTo>
                    <a:pt x="111594" y="513003"/>
                  </a:lnTo>
                  <a:close/>
                </a:path>
                <a:path w="111760" h="1483360">
                  <a:moveTo>
                    <a:pt x="111594" y="55803"/>
                  </a:moveTo>
                  <a:lnTo>
                    <a:pt x="95237" y="16344"/>
                  </a:lnTo>
                  <a:lnTo>
                    <a:pt x="55791" y="0"/>
                  </a:lnTo>
                  <a:lnTo>
                    <a:pt x="34074" y="4394"/>
                  </a:lnTo>
                  <a:lnTo>
                    <a:pt x="16332" y="16344"/>
                  </a:lnTo>
                  <a:lnTo>
                    <a:pt x="4381" y="34086"/>
                  </a:lnTo>
                  <a:lnTo>
                    <a:pt x="0" y="55803"/>
                  </a:lnTo>
                  <a:lnTo>
                    <a:pt x="4381" y="77520"/>
                  </a:lnTo>
                  <a:lnTo>
                    <a:pt x="16332" y="95262"/>
                  </a:lnTo>
                  <a:lnTo>
                    <a:pt x="34074" y="107213"/>
                  </a:lnTo>
                  <a:lnTo>
                    <a:pt x="55791" y="111594"/>
                  </a:lnTo>
                  <a:lnTo>
                    <a:pt x="77508" y="107213"/>
                  </a:lnTo>
                  <a:lnTo>
                    <a:pt x="95250" y="95262"/>
                  </a:lnTo>
                  <a:lnTo>
                    <a:pt x="107200" y="77520"/>
                  </a:lnTo>
                  <a:lnTo>
                    <a:pt x="111594" y="55803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531827" y="315976"/>
            <a:ext cx="5457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Evolution</a:t>
            </a:r>
            <a:r>
              <a:rPr spc="35" dirty="0"/>
              <a:t> </a:t>
            </a:r>
            <a:r>
              <a:rPr spc="65" dirty="0"/>
              <a:t>of</a:t>
            </a:r>
            <a:r>
              <a:rPr spc="35" dirty="0"/>
              <a:t> </a:t>
            </a:r>
            <a:r>
              <a:rPr dirty="0"/>
              <a:t>Unified</a:t>
            </a:r>
            <a:r>
              <a:rPr spc="40" dirty="0"/>
              <a:t> </a:t>
            </a:r>
            <a:r>
              <a:rPr dirty="0"/>
              <a:t>Analytics</a:t>
            </a:r>
            <a:r>
              <a:rPr spc="35" dirty="0"/>
              <a:t> </a:t>
            </a:r>
            <a:r>
              <a:rPr spc="-10" dirty="0"/>
              <a:t>Engine</a:t>
            </a:r>
          </a:p>
        </p:txBody>
      </p:sp>
      <p:sp>
        <p:nvSpPr>
          <p:cNvPr id="51" name="object 51"/>
          <p:cNvSpPr txBox="1"/>
          <p:nvPr/>
        </p:nvSpPr>
        <p:spPr>
          <a:xfrm>
            <a:off x="3181362" y="2759557"/>
            <a:ext cx="4216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2007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6793052" y="3825404"/>
            <a:ext cx="137160" cy="137160"/>
            <a:chOff x="6793052" y="3825404"/>
            <a:chExt cx="137160" cy="137160"/>
          </a:xfrm>
        </p:grpSpPr>
        <p:sp>
          <p:nvSpPr>
            <p:cNvPr id="53" name="object 53"/>
            <p:cNvSpPr/>
            <p:nvPr/>
          </p:nvSpPr>
          <p:spPr>
            <a:xfrm>
              <a:off x="6793052" y="3825404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09435" y="58710"/>
                  </a:moveTo>
                  <a:lnTo>
                    <a:pt x="109435" y="78386"/>
                  </a:lnTo>
                  <a:lnTo>
                    <a:pt x="137096" y="68548"/>
                  </a:lnTo>
                  <a:lnTo>
                    <a:pt x="109435" y="58710"/>
                  </a:lnTo>
                  <a:close/>
                </a:path>
                <a:path w="137159" h="137160">
                  <a:moveTo>
                    <a:pt x="78384" y="109437"/>
                  </a:moveTo>
                  <a:lnTo>
                    <a:pt x="58712" y="109437"/>
                  </a:lnTo>
                  <a:lnTo>
                    <a:pt x="68554" y="137099"/>
                  </a:lnTo>
                  <a:lnTo>
                    <a:pt x="78384" y="109437"/>
                  </a:lnTo>
                  <a:close/>
                </a:path>
                <a:path w="137159" h="137160">
                  <a:moveTo>
                    <a:pt x="32677" y="90506"/>
                  </a:moveTo>
                  <a:lnTo>
                    <a:pt x="20078" y="117017"/>
                  </a:lnTo>
                  <a:lnTo>
                    <a:pt x="46596" y="104416"/>
                  </a:lnTo>
                  <a:lnTo>
                    <a:pt x="32677" y="90506"/>
                  </a:lnTo>
                  <a:close/>
                </a:path>
                <a:path w="137159" h="137160">
                  <a:moveTo>
                    <a:pt x="104406" y="90506"/>
                  </a:moveTo>
                  <a:lnTo>
                    <a:pt x="90500" y="104416"/>
                  </a:lnTo>
                  <a:lnTo>
                    <a:pt x="117017" y="117017"/>
                  </a:lnTo>
                  <a:lnTo>
                    <a:pt x="104406" y="90506"/>
                  </a:lnTo>
                  <a:close/>
                </a:path>
                <a:path w="137159" h="137160">
                  <a:moveTo>
                    <a:pt x="68554" y="34277"/>
                  </a:moveTo>
                  <a:lnTo>
                    <a:pt x="55210" y="36970"/>
                  </a:lnTo>
                  <a:lnTo>
                    <a:pt x="44315" y="44315"/>
                  </a:lnTo>
                  <a:lnTo>
                    <a:pt x="36970" y="55209"/>
                  </a:lnTo>
                  <a:lnTo>
                    <a:pt x="34277" y="68548"/>
                  </a:lnTo>
                  <a:lnTo>
                    <a:pt x="36970" y="81890"/>
                  </a:lnTo>
                  <a:lnTo>
                    <a:pt x="44315" y="92785"/>
                  </a:lnTo>
                  <a:lnTo>
                    <a:pt x="55210" y="100130"/>
                  </a:lnTo>
                  <a:lnTo>
                    <a:pt x="68554" y="102824"/>
                  </a:lnTo>
                  <a:lnTo>
                    <a:pt x="81891" y="100130"/>
                  </a:lnTo>
                  <a:lnTo>
                    <a:pt x="92783" y="92785"/>
                  </a:lnTo>
                  <a:lnTo>
                    <a:pt x="100126" y="81890"/>
                  </a:lnTo>
                  <a:lnTo>
                    <a:pt x="102819" y="68548"/>
                  </a:lnTo>
                  <a:lnTo>
                    <a:pt x="100126" y="55209"/>
                  </a:lnTo>
                  <a:lnTo>
                    <a:pt x="92783" y="44315"/>
                  </a:lnTo>
                  <a:lnTo>
                    <a:pt x="81891" y="36970"/>
                  </a:lnTo>
                  <a:lnTo>
                    <a:pt x="68554" y="34277"/>
                  </a:lnTo>
                  <a:close/>
                </a:path>
                <a:path w="137159" h="137160">
                  <a:moveTo>
                    <a:pt x="27660" y="58710"/>
                  </a:moveTo>
                  <a:lnTo>
                    <a:pt x="0" y="68548"/>
                  </a:lnTo>
                  <a:lnTo>
                    <a:pt x="27660" y="78386"/>
                  </a:lnTo>
                  <a:lnTo>
                    <a:pt x="27660" y="58710"/>
                  </a:lnTo>
                  <a:close/>
                </a:path>
                <a:path w="137159" h="137160">
                  <a:moveTo>
                    <a:pt x="20078" y="20078"/>
                  </a:moveTo>
                  <a:lnTo>
                    <a:pt x="32677" y="46596"/>
                  </a:lnTo>
                  <a:lnTo>
                    <a:pt x="46596" y="32689"/>
                  </a:lnTo>
                  <a:lnTo>
                    <a:pt x="20078" y="20078"/>
                  </a:lnTo>
                  <a:close/>
                </a:path>
                <a:path w="137159" h="137160">
                  <a:moveTo>
                    <a:pt x="117017" y="20078"/>
                  </a:moveTo>
                  <a:lnTo>
                    <a:pt x="90500" y="32689"/>
                  </a:lnTo>
                  <a:lnTo>
                    <a:pt x="104406" y="46596"/>
                  </a:lnTo>
                  <a:lnTo>
                    <a:pt x="117017" y="20078"/>
                  </a:lnTo>
                  <a:close/>
                </a:path>
                <a:path w="137159" h="137160">
                  <a:moveTo>
                    <a:pt x="68554" y="0"/>
                  </a:moveTo>
                  <a:lnTo>
                    <a:pt x="58712" y="27660"/>
                  </a:lnTo>
                  <a:lnTo>
                    <a:pt x="78384" y="27660"/>
                  </a:lnTo>
                  <a:lnTo>
                    <a:pt x="6855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843598" y="3870591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5057" y="0"/>
                  </a:moveTo>
                  <a:lnTo>
                    <a:pt x="19799" y="0"/>
                  </a:lnTo>
                  <a:lnTo>
                    <a:pt x="12092" y="1557"/>
                  </a:lnTo>
                  <a:lnTo>
                    <a:pt x="5799" y="5802"/>
                  </a:lnTo>
                  <a:lnTo>
                    <a:pt x="1555" y="12100"/>
                  </a:lnTo>
                  <a:lnTo>
                    <a:pt x="0" y="19810"/>
                  </a:lnTo>
                  <a:lnTo>
                    <a:pt x="1555" y="27516"/>
                  </a:lnTo>
                  <a:lnTo>
                    <a:pt x="5799" y="33809"/>
                  </a:lnTo>
                  <a:lnTo>
                    <a:pt x="12092" y="38052"/>
                  </a:lnTo>
                  <a:lnTo>
                    <a:pt x="19799" y="39608"/>
                  </a:lnTo>
                  <a:lnTo>
                    <a:pt x="27506" y="38052"/>
                  </a:lnTo>
                  <a:lnTo>
                    <a:pt x="33799" y="33809"/>
                  </a:lnTo>
                  <a:lnTo>
                    <a:pt x="38042" y="27516"/>
                  </a:lnTo>
                  <a:lnTo>
                    <a:pt x="39598" y="19810"/>
                  </a:lnTo>
                  <a:lnTo>
                    <a:pt x="39598" y="14556"/>
                  </a:lnTo>
                  <a:lnTo>
                    <a:pt x="37515" y="9521"/>
                  </a:lnTo>
                  <a:lnTo>
                    <a:pt x="30086" y="2095"/>
                  </a:lnTo>
                  <a:lnTo>
                    <a:pt x="25057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6793052" y="4140210"/>
            <a:ext cx="137160" cy="137160"/>
            <a:chOff x="6793052" y="4140210"/>
            <a:chExt cx="137160" cy="137160"/>
          </a:xfrm>
        </p:grpSpPr>
        <p:sp>
          <p:nvSpPr>
            <p:cNvPr id="56" name="object 56"/>
            <p:cNvSpPr/>
            <p:nvPr/>
          </p:nvSpPr>
          <p:spPr>
            <a:xfrm>
              <a:off x="6793052" y="414021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09435" y="58712"/>
                  </a:moveTo>
                  <a:lnTo>
                    <a:pt x="109435" y="78386"/>
                  </a:lnTo>
                  <a:lnTo>
                    <a:pt x="137096" y="68549"/>
                  </a:lnTo>
                  <a:lnTo>
                    <a:pt x="109435" y="58712"/>
                  </a:lnTo>
                  <a:close/>
                </a:path>
                <a:path w="137159" h="137160">
                  <a:moveTo>
                    <a:pt x="78384" y="109438"/>
                  </a:moveTo>
                  <a:lnTo>
                    <a:pt x="58712" y="109438"/>
                  </a:lnTo>
                  <a:lnTo>
                    <a:pt x="68554" y="137100"/>
                  </a:lnTo>
                  <a:lnTo>
                    <a:pt x="78384" y="109438"/>
                  </a:lnTo>
                  <a:close/>
                </a:path>
                <a:path w="137159" h="137160">
                  <a:moveTo>
                    <a:pt x="32677" y="90506"/>
                  </a:moveTo>
                  <a:lnTo>
                    <a:pt x="20078" y="117017"/>
                  </a:lnTo>
                  <a:lnTo>
                    <a:pt x="46596" y="104418"/>
                  </a:lnTo>
                  <a:lnTo>
                    <a:pt x="32677" y="90506"/>
                  </a:lnTo>
                  <a:close/>
                </a:path>
                <a:path w="137159" h="137160">
                  <a:moveTo>
                    <a:pt x="104406" y="90506"/>
                  </a:moveTo>
                  <a:lnTo>
                    <a:pt x="90500" y="104418"/>
                  </a:lnTo>
                  <a:lnTo>
                    <a:pt x="117017" y="117017"/>
                  </a:lnTo>
                  <a:lnTo>
                    <a:pt x="104406" y="90506"/>
                  </a:lnTo>
                  <a:close/>
                </a:path>
                <a:path w="137159" h="137160">
                  <a:moveTo>
                    <a:pt x="68554" y="34274"/>
                  </a:moveTo>
                  <a:lnTo>
                    <a:pt x="55210" y="36968"/>
                  </a:lnTo>
                  <a:lnTo>
                    <a:pt x="44315" y="44315"/>
                  </a:lnTo>
                  <a:lnTo>
                    <a:pt x="36970" y="55209"/>
                  </a:lnTo>
                  <a:lnTo>
                    <a:pt x="34277" y="68549"/>
                  </a:lnTo>
                  <a:lnTo>
                    <a:pt x="36970" y="81892"/>
                  </a:lnTo>
                  <a:lnTo>
                    <a:pt x="44315" y="92786"/>
                  </a:lnTo>
                  <a:lnTo>
                    <a:pt x="55210" y="100132"/>
                  </a:lnTo>
                  <a:lnTo>
                    <a:pt x="68554" y="102825"/>
                  </a:lnTo>
                  <a:lnTo>
                    <a:pt x="81891" y="100132"/>
                  </a:lnTo>
                  <a:lnTo>
                    <a:pt x="92783" y="92786"/>
                  </a:lnTo>
                  <a:lnTo>
                    <a:pt x="100126" y="81892"/>
                  </a:lnTo>
                  <a:lnTo>
                    <a:pt x="102819" y="68549"/>
                  </a:lnTo>
                  <a:lnTo>
                    <a:pt x="100126" y="55209"/>
                  </a:lnTo>
                  <a:lnTo>
                    <a:pt x="92783" y="44315"/>
                  </a:lnTo>
                  <a:lnTo>
                    <a:pt x="81891" y="36968"/>
                  </a:lnTo>
                  <a:lnTo>
                    <a:pt x="68554" y="34274"/>
                  </a:lnTo>
                  <a:close/>
                </a:path>
                <a:path w="137159" h="137160">
                  <a:moveTo>
                    <a:pt x="27660" y="58712"/>
                  </a:moveTo>
                  <a:lnTo>
                    <a:pt x="0" y="68549"/>
                  </a:lnTo>
                  <a:lnTo>
                    <a:pt x="27660" y="78386"/>
                  </a:lnTo>
                  <a:lnTo>
                    <a:pt x="27660" y="58712"/>
                  </a:lnTo>
                  <a:close/>
                </a:path>
                <a:path w="137159" h="137160">
                  <a:moveTo>
                    <a:pt x="20078" y="20076"/>
                  </a:moveTo>
                  <a:lnTo>
                    <a:pt x="32677" y="46597"/>
                  </a:lnTo>
                  <a:lnTo>
                    <a:pt x="46596" y="32687"/>
                  </a:lnTo>
                  <a:lnTo>
                    <a:pt x="20078" y="20076"/>
                  </a:lnTo>
                  <a:close/>
                </a:path>
                <a:path w="137159" h="137160">
                  <a:moveTo>
                    <a:pt x="117017" y="20076"/>
                  </a:moveTo>
                  <a:lnTo>
                    <a:pt x="90500" y="32687"/>
                  </a:lnTo>
                  <a:lnTo>
                    <a:pt x="104406" y="46597"/>
                  </a:lnTo>
                  <a:lnTo>
                    <a:pt x="117017" y="20076"/>
                  </a:lnTo>
                  <a:close/>
                </a:path>
                <a:path w="137159" h="137160">
                  <a:moveTo>
                    <a:pt x="68554" y="0"/>
                  </a:moveTo>
                  <a:lnTo>
                    <a:pt x="58712" y="27661"/>
                  </a:lnTo>
                  <a:lnTo>
                    <a:pt x="78384" y="27661"/>
                  </a:lnTo>
                  <a:lnTo>
                    <a:pt x="6855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43598" y="419099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5057" y="0"/>
                  </a:moveTo>
                  <a:lnTo>
                    <a:pt x="19799" y="0"/>
                  </a:lnTo>
                  <a:lnTo>
                    <a:pt x="12092" y="1555"/>
                  </a:lnTo>
                  <a:lnTo>
                    <a:pt x="5799" y="5799"/>
                  </a:lnTo>
                  <a:lnTo>
                    <a:pt x="1555" y="12092"/>
                  </a:lnTo>
                  <a:lnTo>
                    <a:pt x="0" y="19799"/>
                  </a:lnTo>
                  <a:lnTo>
                    <a:pt x="1555" y="27505"/>
                  </a:lnTo>
                  <a:lnTo>
                    <a:pt x="5799" y="33798"/>
                  </a:lnTo>
                  <a:lnTo>
                    <a:pt x="12092" y="38042"/>
                  </a:lnTo>
                  <a:lnTo>
                    <a:pt x="19799" y="39598"/>
                  </a:lnTo>
                  <a:lnTo>
                    <a:pt x="27506" y="38042"/>
                  </a:lnTo>
                  <a:lnTo>
                    <a:pt x="33799" y="33798"/>
                  </a:lnTo>
                  <a:lnTo>
                    <a:pt x="38042" y="27505"/>
                  </a:lnTo>
                  <a:lnTo>
                    <a:pt x="39598" y="19799"/>
                  </a:lnTo>
                  <a:lnTo>
                    <a:pt x="39598" y="14550"/>
                  </a:lnTo>
                  <a:lnTo>
                    <a:pt x="37515" y="9509"/>
                  </a:lnTo>
                  <a:lnTo>
                    <a:pt x="30086" y="2084"/>
                  </a:lnTo>
                  <a:lnTo>
                    <a:pt x="25057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6793052" y="4455016"/>
            <a:ext cx="137160" cy="137160"/>
            <a:chOff x="6793052" y="4455016"/>
            <a:chExt cx="137160" cy="137160"/>
          </a:xfrm>
        </p:grpSpPr>
        <p:sp>
          <p:nvSpPr>
            <p:cNvPr id="59" name="object 59"/>
            <p:cNvSpPr/>
            <p:nvPr/>
          </p:nvSpPr>
          <p:spPr>
            <a:xfrm>
              <a:off x="6793052" y="4455016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09435" y="58712"/>
                  </a:moveTo>
                  <a:lnTo>
                    <a:pt x="109435" y="78386"/>
                  </a:lnTo>
                  <a:lnTo>
                    <a:pt x="137096" y="68549"/>
                  </a:lnTo>
                  <a:lnTo>
                    <a:pt x="109435" y="58712"/>
                  </a:lnTo>
                  <a:close/>
                </a:path>
                <a:path w="137159" h="137160">
                  <a:moveTo>
                    <a:pt x="78384" y="109438"/>
                  </a:moveTo>
                  <a:lnTo>
                    <a:pt x="58712" y="109438"/>
                  </a:lnTo>
                  <a:lnTo>
                    <a:pt x="68554" y="137100"/>
                  </a:lnTo>
                  <a:lnTo>
                    <a:pt x="78384" y="109438"/>
                  </a:lnTo>
                  <a:close/>
                </a:path>
                <a:path w="137159" h="137160">
                  <a:moveTo>
                    <a:pt x="32677" y="90506"/>
                  </a:moveTo>
                  <a:lnTo>
                    <a:pt x="20078" y="117017"/>
                  </a:lnTo>
                  <a:lnTo>
                    <a:pt x="46596" y="104416"/>
                  </a:lnTo>
                  <a:lnTo>
                    <a:pt x="32677" y="90506"/>
                  </a:lnTo>
                  <a:close/>
                </a:path>
                <a:path w="137159" h="137160">
                  <a:moveTo>
                    <a:pt x="104406" y="90506"/>
                  </a:moveTo>
                  <a:lnTo>
                    <a:pt x="90500" y="104416"/>
                  </a:lnTo>
                  <a:lnTo>
                    <a:pt x="117017" y="117017"/>
                  </a:lnTo>
                  <a:lnTo>
                    <a:pt x="104406" y="90506"/>
                  </a:lnTo>
                  <a:close/>
                </a:path>
                <a:path w="137159" h="137160">
                  <a:moveTo>
                    <a:pt x="68554" y="34274"/>
                  </a:moveTo>
                  <a:lnTo>
                    <a:pt x="55210" y="36968"/>
                  </a:lnTo>
                  <a:lnTo>
                    <a:pt x="44315" y="44313"/>
                  </a:lnTo>
                  <a:lnTo>
                    <a:pt x="36970" y="55207"/>
                  </a:lnTo>
                  <a:lnTo>
                    <a:pt x="34277" y="68549"/>
                  </a:lnTo>
                  <a:lnTo>
                    <a:pt x="36970" y="81892"/>
                  </a:lnTo>
                  <a:lnTo>
                    <a:pt x="44315" y="92786"/>
                  </a:lnTo>
                  <a:lnTo>
                    <a:pt x="55210" y="100132"/>
                  </a:lnTo>
                  <a:lnTo>
                    <a:pt x="68554" y="102825"/>
                  </a:lnTo>
                  <a:lnTo>
                    <a:pt x="81891" y="100132"/>
                  </a:lnTo>
                  <a:lnTo>
                    <a:pt x="92783" y="92786"/>
                  </a:lnTo>
                  <a:lnTo>
                    <a:pt x="100126" y="81892"/>
                  </a:lnTo>
                  <a:lnTo>
                    <a:pt x="102819" y="68549"/>
                  </a:lnTo>
                  <a:lnTo>
                    <a:pt x="100126" y="55207"/>
                  </a:lnTo>
                  <a:lnTo>
                    <a:pt x="92783" y="44313"/>
                  </a:lnTo>
                  <a:lnTo>
                    <a:pt x="81891" y="36968"/>
                  </a:lnTo>
                  <a:lnTo>
                    <a:pt x="68554" y="34274"/>
                  </a:lnTo>
                  <a:close/>
                </a:path>
                <a:path w="137159" h="137160">
                  <a:moveTo>
                    <a:pt x="27660" y="58712"/>
                  </a:moveTo>
                  <a:lnTo>
                    <a:pt x="0" y="68549"/>
                  </a:lnTo>
                  <a:lnTo>
                    <a:pt x="27660" y="78386"/>
                  </a:lnTo>
                  <a:lnTo>
                    <a:pt x="27660" y="58712"/>
                  </a:lnTo>
                  <a:close/>
                </a:path>
                <a:path w="137159" h="137160">
                  <a:moveTo>
                    <a:pt x="20078" y="20076"/>
                  </a:moveTo>
                  <a:lnTo>
                    <a:pt x="32677" y="46597"/>
                  </a:lnTo>
                  <a:lnTo>
                    <a:pt x="46596" y="32682"/>
                  </a:lnTo>
                  <a:lnTo>
                    <a:pt x="20078" y="20076"/>
                  </a:lnTo>
                  <a:close/>
                </a:path>
                <a:path w="137159" h="137160">
                  <a:moveTo>
                    <a:pt x="117017" y="20076"/>
                  </a:moveTo>
                  <a:lnTo>
                    <a:pt x="90500" y="32682"/>
                  </a:lnTo>
                  <a:lnTo>
                    <a:pt x="104406" y="46597"/>
                  </a:lnTo>
                  <a:lnTo>
                    <a:pt x="117017" y="20076"/>
                  </a:lnTo>
                  <a:close/>
                </a:path>
                <a:path w="137159" h="137160">
                  <a:moveTo>
                    <a:pt x="68554" y="0"/>
                  </a:moveTo>
                  <a:lnTo>
                    <a:pt x="58712" y="27661"/>
                  </a:lnTo>
                  <a:lnTo>
                    <a:pt x="78384" y="27661"/>
                  </a:lnTo>
                  <a:lnTo>
                    <a:pt x="6855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43598" y="4507800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5057" y="0"/>
                  </a:moveTo>
                  <a:lnTo>
                    <a:pt x="19799" y="0"/>
                  </a:lnTo>
                  <a:lnTo>
                    <a:pt x="12092" y="1556"/>
                  </a:lnTo>
                  <a:lnTo>
                    <a:pt x="5799" y="5799"/>
                  </a:lnTo>
                  <a:lnTo>
                    <a:pt x="1555" y="12093"/>
                  </a:lnTo>
                  <a:lnTo>
                    <a:pt x="0" y="19799"/>
                  </a:lnTo>
                  <a:lnTo>
                    <a:pt x="1555" y="27505"/>
                  </a:lnTo>
                  <a:lnTo>
                    <a:pt x="5799" y="33798"/>
                  </a:lnTo>
                  <a:lnTo>
                    <a:pt x="12092" y="38042"/>
                  </a:lnTo>
                  <a:lnTo>
                    <a:pt x="19799" y="39598"/>
                  </a:lnTo>
                  <a:lnTo>
                    <a:pt x="27506" y="38042"/>
                  </a:lnTo>
                  <a:lnTo>
                    <a:pt x="33799" y="33798"/>
                  </a:lnTo>
                  <a:lnTo>
                    <a:pt x="38042" y="27505"/>
                  </a:lnTo>
                  <a:lnTo>
                    <a:pt x="39598" y="19799"/>
                  </a:lnTo>
                  <a:lnTo>
                    <a:pt x="39598" y="14550"/>
                  </a:lnTo>
                  <a:lnTo>
                    <a:pt x="37515" y="9509"/>
                  </a:lnTo>
                  <a:lnTo>
                    <a:pt x="30086" y="2084"/>
                  </a:lnTo>
                  <a:lnTo>
                    <a:pt x="25057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6793052" y="4769822"/>
            <a:ext cx="126364" cy="126364"/>
            <a:chOff x="6793052" y="4769822"/>
            <a:chExt cx="126364" cy="126364"/>
          </a:xfrm>
        </p:grpSpPr>
        <p:sp>
          <p:nvSpPr>
            <p:cNvPr id="62" name="object 62"/>
            <p:cNvSpPr/>
            <p:nvPr/>
          </p:nvSpPr>
          <p:spPr>
            <a:xfrm>
              <a:off x="6793052" y="4769822"/>
              <a:ext cx="126364" cy="126364"/>
            </a:xfrm>
            <a:custGeom>
              <a:avLst/>
              <a:gdLst/>
              <a:ahLst/>
              <a:cxnLst/>
              <a:rect l="l" t="t" r="r" b="b"/>
              <a:pathLst>
                <a:path w="126365" h="126364">
                  <a:moveTo>
                    <a:pt x="100571" y="53959"/>
                  </a:moveTo>
                  <a:lnTo>
                    <a:pt x="100571" y="72042"/>
                  </a:lnTo>
                  <a:lnTo>
                    <a:pt x="125996" y="62998"/>
                  </a:lnTo>
                  <a:lnTo>
                    <a:pt x="100571" y="53959"/>
                  </a:lnTo>
                  <a:close/>
                </a:path>
                <a:path w="126365" h="126364">
                  <a:moveTo>
                    <a:pt x="72047" y="100577"/>
                  </a:moveTo>
                  <a:lnTo>
                    <a:pt x="53949" y="100577"/>
                  </a:lnTo>
                  <a:lnTo>
                    <a:pt x="62992" y="126001"/>
                  </a:lnTo>
                  <a:lnTo>
                    <a:pt x="72047" y="100577"/>
                  </a:lnTo>
                  <a:close/>
                </a:path>
                <a:path w="126365" h="126364">
                  <a:moveTo>
                    <a:pt x="30035" y="83174"/>
                  </a:moveTo>
                  <a:lnTo>
                    <a:pt x="18453" y="107542"/>
                  </a:lnTo>
                  <a:lnTo>
                    <a:pt x="42824" y="95963"/>
                  </a:lnTo>
                  <a:lnTo>
                    <a:pt x="30035" y="83174"/>
                  </a:lnTo>
                  <a:close/>
                </a:path>
                <a:path w="126365" h="126364">
                  <a:moveTo>
                    <a:pt x="95961" y="83174"/>
                  </a:moveTo>
                  <a:lnTo>
                    <a:pt x="83172" y="95963"/>
                  </a:lnTo>
                  <a:lnTo>
                    <a:pt x="107543" y="107542"/>
                  </a:lnTo>
                  <a:lnTo>
                    <a:pt x="95961" y="83174"/>
                  </a:lnTo>
                  <a:close/>
                </a:path>
                <a:path w="126365" h="126364">
                  <a:moveTo>
                    <a:pt x="62992" y="31501"/>
                  </a:moveTo>
                  <a:lnTo>
                    <a:pt x="50735" y="33976"/>
                  </a:lnTo>
                  <a:lnTo>
                    <a:pt x="40724" y="40727"/>
                  </a:lnTo>
                  <a:lnTo>
                    <a:pt x="33972" y="50739"/>
                  </a:lnTo>
                  <a:lnTo>
                    <a:pt x="31496" y="62998"/>
                  </a:lnTo>
                  <a:lnTo>
                    <a:pt x="33972" y="75260"/>
                  </a:lnTo>
                  <a:lnTo>
                    <a:pt x="40724" y="85273"/>
                  </a:lnTo>
                  <a:lnTo>
                    <a:pt x="50735" y="92025"/>
                  </a:lnTo>
                  <a:lnTo>
                    <a:pt x="62992" y="94500"/>
                  </a:lnTo>
                  <a:lnTo>
                    <a:pt x="75255" y="92025"/>
                  </a:lnTo>
                  <a:lnTo>
                    <a:pt x="85270" y="85273"/>
                  </a:lnTo>
                  <a:lnTo>
                    <a:pt x="92024" y="75260"/>
                  </a:lnTo>
                  <a:lnTo>
                    <a:pt x="94500" y="62998"/>
                  </a:lnTo>
                  <a:lnTo>
                    <a:pt x="92024" y="50739"/>
                  </a:lnTo>
                  <a:lnTo>
                    <a:pt x="85270" y="40727"/>
                  </a:lnTo>
                  <a:lnTo>
                    <a:pt x="75255" y="33976"/>
                  </a:lnTo>
                  <a:lnTo>
                    <a:pt x="62992" y="31501"/>
                  </a:lnTo>
                  <a:close/>
                </a:path>
                <a:path w="126365" h="126364">
                  <a:moveTo>
                    <a:pt x="25425" y="53959"/>
                  </a:moveTo>
                  <a:lnTo>
                    <a:pt x="0" y="62998"/>
                  </a:lnTo>
                  <a:lnTo>
                    <a:pt x="25425" y="72042"/>
                  </a:lnTo>
                  <a:lnTo>
                    <a:pt x="25425" y="53959"/>
                  </a:lnTo>
                  <a:close/>
                </a:path>
                <a:path w="126365" h="126364">
                  <a:moveTo>
                    <a:pt x="18453" y="18449"/>
                  </a:moveTo>
                  <a:lnTo>
                    <a:pt x="30035" y="42821"/>
                  </a:lnTo>
                  <a:lnTo>
                    <a:pt x="42824" y="30038"/>
                  </a:lnTo>
                  <a:lnTo>
                    <a:pt x="18453" y="18449"/>
                  </a:lnTo>
                  <a:close/>
                </a:path>
                <a:path w="126365" h="126364">
                  <a:moveTo>
                    <a:pt x="107543" y="18449"/>
                  </a:moveTo>
                  <a:lnTo>
                    <a:pt x="83172" y="30038"/>
                  </a:lnTo>
                  <a:lnTo>
                    <a:pt x="95961" y="42821"/>
                  </a:lnTo>
                  <a:lnTo>
                    <a:pt x="107543" y="18449"/>
                  </a:lnTo>
                  <a:close/>
                </a:path>
                <a:path w="126365" h="126364">
                  <a:moveTo>
                    <a:pt x="62992" y="0"/>
                  </a:moveTo>
                  <a:lnTo>
                    <a:pt x="53949" y="25424"/>
                  </a:lnTo>
                  <a:lnTo>
                    <a:pt x="72047" y="25424"/>
                  </a:lnTo>
                  <a:lnTo>
                    <a:pt x="629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843598" y="481019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4" h="40004">
                  <a:moveTo>
                    <a:pt x="25057" y="0"/>
                  </a:moveTo>
                  <a:lnTo>
                    <a:pt x="19799" y="0"/>
                  </a:lnTo>
                  <a:lnTo>
                    <a:pt x="12092" y="1555"/>
                  </a:lnTo>
                  <a:lnTo>
                    <a:pt x="5799" y="5798"/>
                  </a:lnTo>
                  <a:lnTo>
                    <a:pt x="1555" y="12092"/>
                  </a:lnTo>
                  <a:lnTo>
                    <a:pt x="0" y="19798"/>
                  </a:lnTo>
                  <a:lnTo>
                    <a:pt x="1555" y="27506"/>
                  </a:lnTo>
                  <a:lnTo>
                    <a:pt x="5799" y="33800"/>
                  </a:lnTo>
                  <a:lnTo>
                    <a:pt x="12092" y="38042"/>
                  </a:lnTo>
                  <a:lnTo>
                    <a:pt x="19799" y="39597"/>
                  </a:lnTo>
                  <a:lnTo>
                    <a:pt x="27506" y="38042"/>
                  </a:lnTo>
                  <a:lnTo>
                    <a:pt x="33799" y="33800"/>
                  </a:lnTo>
                  <a:lnTo>
                    <a:pt x="38042" y="27506"/>
                  </a:lnTo>
                  <a:lnTo>
                    <a:pt x="39598" y="19798"/>
                  </a:lnTo>
                  <a:lnTo>
                    <a:pt x="39598" y="14550"/>
                  </a:lnTo>
                  <a:lnTo>
                    <a:pt x="37515" y="9514"/>
                  </a:lnTo>
                  <a:lnTo>
                    <a:pt x="30086" y="2087"/>
                  </a:lnTo>
                  <a:lnTo>
                    <a:pt x="25057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647065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Apache</a:t>
            </a:r>
            <a:r>
              <a:rPr spc="-5" dirty="0"/>
              <a:t> </a:t>
            </a:r>
            <a:r>
              <a:rPr spc="-40" dirty="0"/>
              <a:t>Spark</a:t>
            </a:r>
            <a:r>
              <a:rPr spc="-5" dirty="0"/>
              <a:t> </a:t>
            </a:r>
            <a:r>
              <a:rPr dirty="0"/>
              <a:t>Architecture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dirty="0"/>
              <a:t>Driver</a:t>
            </a:r>
            <a:r>
              <a:rPr spc="-5" dirty="0"/>
              <a:t> </a:t>
            </a:r>
            <a:r>
              <a:rPr spc="-10" dirty="0"/>
              <a:t>Program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0242" y="893508"/>
            <a:ext cx="7750809" cy="2905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50000"/>
              </a:lnSpc>
              <a:spcBef>
                <a:spcPts val="100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Driver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program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creates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SparkSession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allocates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coordinates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tasks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Spark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application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Converts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tasks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determines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tasks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Helps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creating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DAG,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lineage,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logical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physical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plans</a:t>
            </a:r>
            <a:endParaRPr sz="1400">
              <a:latin typeface="Arial"/>
              <a:cs typeface="Arial"/>
            </a:endParaRPr>
          </a:p>
          <a:p>
            <a:pPr marL="348615" marR="386080" indent="-336550">
              <a:lnSpc>
                <a:spcPct val="150000"/>
              </a:lnSpc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Connects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Cluster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Manager,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allocates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resources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Worker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node)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Spark application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Acquires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Executors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Nodes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30" dirty="0">
                <a:latin typeface="Arial"/>
                <a:cs typeface="Arial"/>
              </a:rPr>
              <a:t>Sends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Application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tasks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Executors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run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Works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Executors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completing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application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56769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Apache</a:t>
            </a:r>
            <a:r>
              <a:rPr spc="-10" dirty="0"/>
              <a:t> </a:t>
            </a:r>
            <a:r>
              <a:rPr spc="-40" dirty="0"/>
              <a:t>Spark</a:t>
            </a:r>
            <a:r>
              <a:rPr spc="-5" dirty="0"/>
              <a:t> </a:t>
            </a:r>
            <a:r>
              <a:rPr dirty="0"/>
              <a:t>Architecture</a:t>
            </a:r>
            <a:r>
              <a:rPr spc="-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20" dirty="0"/>
              <a:t>Executors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0242" y="893508"/>
            <a:ext cx="7239634" cy="258572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Executors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resides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Worker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node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40" dirty="0">
                <a:latin typeface="Arial"/>
                <a:cs typeface="Arial"/>
              </a:rPr>
              <a:t>Each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Executor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has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own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computation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resources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executing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tasks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Worker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node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Executors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Responsible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executing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tasks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assigned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Driver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program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Distributed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Parallel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Processing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Each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Executor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runs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individually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parallelly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30" dirty="0">
                <a:latin typeface="Arial"/>
                <a:cs typeface="Arial"/>
              </a:rPr>
              <a:t>Sends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output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Driver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program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30" dirty="0">
                <a:latin typeface="Arial"/>
                <a:cs typeface="Arial"/>
              </a:rPr>
              <a:t>Caches</a:t>
            </a:r>
            <a:r>
              <a:rPr sz="1400" dirty="0">
                <a:latin typeface="Arial"/>
                <a:cs typeface="Arial"/>
              </a:rPr>
              <a:t> the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in-memory, which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enables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faster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processing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Upon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completion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application,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assigned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Executors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released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03284" y="1874583"/>
            <a:ext cx="3495675" cy="1547495"/>
            <a:chOff x="2303284" y="1874583"/>
            <a:chExt cx="3495675" cy="1547495"/>
          </a:xfrm>
        </p:grpSpPr>
        <p:sp>
          <p:nvSpPr>
            <p:cNvPr id="3" name="object 3"/>
            <p:cNvSpPr/>
            <p:nvPr/>
          </p:nvSpPr>
          <p:spPr>
            <a:xfrm>
              <a:off x="2308047" y="1879345"/>
              <a:ext cx="3486150" cy="1537970"/>
            </a:xfrm>
            <a:custGeom>
              <a:avLst/>
              <a:gdLst/>
              <a:ahLst/>
              <a:cxnLst/>
              <a:rect l="l" t="t" r="r" b="b"/>
              <a:pathLst>
                <a:path w="3486150" h="1537970">
                  <a:moveTo>
                    <a:pt x="0" y="239153"/>
                  </a:moveTo>
                  <a:lnTo>
                    <a:pt x="4858" y="190956"/>
                  </a:lnTo>
                  <a:lnTo>
                    <a:pt x="18794" y="146064"/>
                  </a:lnTo>
                  <a:lnTo>
                    <a:pt x="40843" y="105441"/>
                  </a:lnTo>
                  <a:lnTo>
                    <a:pt x="70046" y="70046"/>
                  </a:lnTo>
                  <a:lnTo>
                    <a:pt x="105441" y="40843"/>
                  </a:lnTo>
                  <a:lnTo>
                    <a:pt x="146064" y="18794"/>
                  </a:lnTo>
                  <a:lnTo>
                    <a:pt x="190956" y="4858"/>
                  </a:lnTo>
                  <a:lnTo>
                    <a:pt x="239153" y="0"/>
                  </a:lnTo>
                  <a:lnTo>
                    <a:pt x="1195743" y="0"/>
                  </a:lnTo>
                  <a:lnTo>
                    <a:pt x="1242621" y="4637"/>
                  </a:lnTo>
                  <a:lnTo>
                    <a:pt x="1287267" y="18205"/>
                  </a:lnTo>
                  <a:lnTo>
                    <a:pt x="1328429" y="40183"/>
                  </a:lnTo>
                  <a:lnTo>
                    <a:pt x="1364856" y="70053"/>
                  </a:lnTo>
                  <a:lnTo>
                    <a:pt x="1394718" y="106474"/>
                  </a:lnTo>
                  <a:lnTo>
                    <a:pt x="1416692" y="147635"/>
                  </a:lnTo>
                  <a:lnTo>
                    <a:pt x="1430259" y="192280"/>
                  </a:lnTo>
                  <a:lnTo>
                    <a:pt x="1434896" y="239153"/>
                  </a:lnTo>
                  <a:lnTo>
                    <a:pt x="1434896" y="1298346"/>
                  </a:lnTo>
                  <a:lnTo>
                    <a:pt x="1430038" y="1346543"/>
                  </a:lnTo>
                  <a:lnTo>
                    <a:pt x="1416102" y="1391435"/>
                  </a:lnTo>
                  <a:lnTo>
                    <a:pt x="1394052" y="1432059"/>
                  </a:lnTo>
                  <a:lnTo>
                    <a:pt x="1364849" y="1467453"/>
                  </a:lnTo>
                  <a:lnTo>
                    <a:pt x="1329455" y="1496656"/>
                  </a:lnTo>
                  <a:lnTo>
                    <a:pt x="1288832" y="1518706"/>
                  </a:lnTo>
                  <a:lnTo>
                    <a:pt x="1243940" y="1532641"/>
                  </a:lnTo>
                  <a:lnTo>
                    <a:pt x="1195743" y="1537500"/>
                  </a:lnTo>
                  <a:lnTo>
                    <a:pt x="239153" y="1537500"/>
                  </a:lnTo>
                  <a:lnTo>
                    <a:pt x="190956" y="1532641"/>
                  </a:lnTo>
                  <a:lnTo>
                    <a:pt x="146064" y="1518706"/>
                  </a:lnTo>
                  <a:lnTo>
                    <a:pt x="105441" y="1496656"/>
                  </a:lnTo>
                  <a:lnTo>
                    <a:pt x="70046" y="1467453"/>
                  </a:lnTo>
                  <a:lnTo>
                    <a:pt x="40843" y="1432059"/>
                  </a:lnTo>
                  <a:lnTo>
                    <a:pt x="18794" y="1391435"/>
                  </a:lnTo>
                  <a:lnTo>
                    <a:pt x="4858" y="1346543"/>
                  </a:lnTo>
                  <a:lnTo>
                    <a:pt x="0" y="1298346"/>
                  </a:lnTo>
                  <a:lnTo>
                    <a:pt x="0" y="239153"/>
                  </a:lnTo>
                  <a:close/>
                </a:path>
                <a:path w="3486150" h="1537970">
                  <a:moveTo>
                    <a:pt x="2182914" y="382003"/>
                  </a:moveTo>
                  <a:lnTo>
                    <a:pt x="2187999" y="337855"/>
                  </a:lnTo>
                  <a:lnTo>
                    <a:pt x="2202485" y="297328"/>
                  </a:lnTo>
                  <a:lnTo>
                    <a:pt x="2225215" y="261577"/>
                  </a:lnTo>
                  <a:lnTo>
                    <a:pt x="2255035" y="231759"/>
                  </a:lnTo>
                  <a:lnTo>
                    <a:pt x="2290788" y="209029"/>
                  </a:lnTo>
                  <a:lnTo>
                    <a:pt x="2331318" y="194543"/>
                  </a:lnTo>
                  <a:lnTo>
                    <a:pt x="2375471" y="189458"/>
                  </a:lnTo>
                  <a:lnTo>
                    <a:pt x="3293554" y="189458"/>
                  </a:lnTo>
                  <a:lnTo>
                    <a:pt x="3367249" y="204112"/>
                  </a:lnTo>
                  <a:lnTo>
                    <a:pt x="3429723" y="245846"/>
                  </a:lnTo>
                  <a:lnTo>
                    <a:pt x="3471457" y="308319"/>
                  </a:lnTo>
                  <a:lnTo>
                    <a:pt x="3486111" y="382003"/>
                  </a:lnTo>
                  <a:lnTo>
                    <a:pt x="3486111" y="1152194"/>
                  </a:lnTo>
                  <a:lnTo>
                    <a:pt x="3481026" y="1196347"/>
                  </a:lnTo>
                  <a:lnTo>
                    <a:pt x="3466540" y="1236878"/>
                  </a:lnTo>
                  <a:lnTo>
                    <a:pt x="3443810" y="1272631"/>
                  </a:lnTo>
                  <a:lnTo>
                    <a:pt x="3413990" y="1302450"/>
                  </a:lnTo>
                  <a:lnTo>
                    <a:pt x="3378237" y="1325181"/>
                  </a:lnTo>
                  <a:lnTo>
                    <a:pt x="3337707" y="1339666"/>
                  </a:lnTo>
                  <a:lnTo>
                    <a:pt x="3293554" y="1344752"/>
                  </a:lnTo>
                  <a:lnTo>
                    <a:pt x="2375471" y="1344752"/>
                  </a:lnTo>
                  <a:lnTo>
                    <a:pt x="2331318" y="1339666"/>
                  </a:lnTo>
                  <a:lnTo>
                    <a:pt x="2290788" y="1325181"/>
                  </a:lnTo>
                  <a:lnTo>
                    <a:pt x="2255035" y="1302450"/>
                  </a:lnTo>
                  <a:lnTo>
                    <a:pt x="2225215" y="1272631"/>
                  </a:lnTo>
                  <a:lnTo>
                    <a:pt x="2202485" y="1236878"/>
                  </a:lnTo>
                  <a:lnTo>
                    <a:pt x="2187999" y="1196347"/>
                  </a:lnTo>
                  <a:lnTo>
                    <a:pt x="2182914" y="1152194"/>
                  </a:lnTo>
                  <a:lnTo>
                    <a:pt x="2182914" y="382003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76026" y="2223598"/>
              <a:ext cx="1133475" cy="877569"/>
            </a:xfrm>
            <a:custGeom>
              <a:avLst/>
              <a:gdLst/>
              <a:ahLst/>
              <a:cxnLst/>
              <a:rect l="l" t="t" r="r" b="b"/>
              <a:pathLst>
                <a:path w="1133475" h="877569">
                  <a:moveTo>
                    <a:pt x="1133102" y="0"/>
                  </a:moveTo>
                  <a:lnTo>
                    <a:pt x="0" y="0"/>
                  </a:lnTo>
                  <a:lnTo>
                    <a:pt x="0" y="877500"/>
                  </a:lnTo>
                  <a:lnTo>
                    <a:pt x="1133102" y="877500"/>
                  </a:lnTo>
                  <a:lnTo>
                    <a:pt x="1133102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Spark</a:t>
            </a:r>
            <a:r>
              <a:rPr spc="60" dirty="0"/>
              <a:t> </a:t>
            </a:r>
            <a:r>
              <a:rPr dirty="0"/>
              <a:t>Application</a:t>
            </a:r>
            <a:r>
              <a:rPr spc="60" dirty="0"/>
              <a:t> </a:t>
            </a:r>
            <a:r>
              <a:rPr dirty="0"/>
              <a:t>-</a:t>
            </a:r>
            <a:r>
              <a:rPr spc="60" dirty="0"/>
              <a:t> </a:t>
            </a:r>
            <a:r>
              <a:rPr dirty="0"/>
              <a:t>Life</a:t>
            </a:r>
            <a:r>
              <a:rPr spc="65" dirty="0"/>
              <a:t> </a:t>
            </a:r>
            <a:r>
              <a:rPr spc="-10" dirty="0"/>
              <a:t>Cycle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66322" y="2288548"/>
            <a:ext cx="952500" cy="752475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723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0"/>
              </a:spcBef>
            </a:pPr>
            <a:endParaRPr sz="1000">
              <a:latin typeface="Times New Roman"/>
              <a:cs typeface="Times New Roman"/>
            </a:endParaRPr>
          </a:p>
          <a:p>
            <a:pPr marL="220979" marR="212725" indent="52705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Cluster </a:t>
            </a:r>
            <a:r>
              <a:rPr sz="1000" b="1" spc="-25" dirty="0">
                <a:latin typeface="Arial"/>
                <a:cs typeface="Arial"/>
              </a:rPr>
              <a:t>Manager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68232" y="2007895"/>
            <a:ext cx="2289175" cy="1309370"/>
            <a:chOff x="2368232" y="2007895"/>
            <a:chExt cx="2289175" cy="1309370"/>
          </a:xfrm>
        </p:grpSpPr>
        <p:sp>
          <p:nvSpPr>
            <p:cNvPr id="8" name="object 8"/>
            <p:cNvSpPr/>
            <p:nvPr/>
          </p:nvSpPr>
          <p:spPr>
            <a:xfrm>
              <a:off x="2368232" y="2007895"/>
              <a:ext cx="1284605" cy="1309370"/>
            </a:xfrm>
            <a:custGeom>
              <a:avLst/>
              <a:gdLst/>
              <a:ahLst/>
              <a:cxnLst/>
              <a:rect l="l" t="t" r="r" b="b"/>
              <a:pathLst>
                <a:path w="1284604" h="1309370">
                  <a:moveTo>
                    <a:pt x="1284300" y="0"/>
                  </a:moveTo>
                  <a:lnTo>
                    <a:pt x="0" y="0"/>
                  </a:lnTo>
                  <a:lnTo>
                    <a:pt x="0" y="1308900"/>
                  </a:lnTo>
                  <a:lnTo>
                    <a:pt x="1284300" y="1308900"/>
                  </a:lnTo>
                  <a:lnTo>
                    <a:pt x="1284300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48671" y="2648559"/>
              <a:ext cx="960755" cy="3175"/>
            </a:xfrm>
            <a:custGeom>
              <a:avLst/>
              <a:gdLst/>
              <a:ahLst/>
              <a:cxnLst/>
              <a:rect l="l" t="t" r="r" b="b"/>
              <a:pathLst>
                <a:path w="960754" h="3175">
                  <a:moveTo>
                    <a:pt x="0" y="2679"/>
                  </a:moveTo>
                  <a:lnTo>
                    <a:pt x="96060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05453" y="26355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80" y="0"/>
                  </a:moveTo>
                  <a:lnTo>
                    <a:pt x="0" y="15862"/>
                  </a:lnTo>
                  <a:lnTo>
                    <a:pt x="43268" y="31470"/>
                  </a:lnTo>
                  <a:lnTo>
                    <a:pt x="431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05453" y="26355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180" y="0"/>
                  </a:moveTo>
                  <a:lnTo>
                    <a:pt x="0" y="15862"/>
                  </a:lnTo>
                  <a:lnTo>
                    <a:pt x="43268" y="31470"/>
                  </a:lnTo>
                  <a:lnTo>
                    <a:pt x="4318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09236" y="263282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0"/>
                  </a:moveTo>
                  <a:lnTo>
                    <a:pt x="88" y="31470"/>
                  </a:lnTo>
                  <a:lnTo>
                    <a:pt x="43268" y="156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09236" y="263282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88" y="31470"/>
                  </a:moveTo>
                  <a:lnTo>
                    <a:pt x="43268" y="15621"/>
                  </a:lnTo>
                  <a:lnTo>
                    <a:pt x="0" y="0"/>
                  </a:lnTo>
                  <a:lnTo>
                    <a:pt x="88" y="314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58427" y="2367845"/>
            <a:ext cx="1133475" cy="877569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85725" rIns="0" bIns="0" rtlCol="0">
            <a:spAutoFit/>
          </a:bodyPr>
          <a:lstStyle/>
          <a:p>
            <a:pPr marL="113030" marR="105410" indent="-635" algn="ctr">
              <a:lnSpc>
                <a:spcPct val="114999"/>
              </a:lnSpc>
              <a:spcBef>
                <a:spcPts val="675"/>
              </a:spcBef>
            </a:pPr>
            <a:r>
              <a:rPr sz="1000" b="1" spc="-10" dirty="0">
                <a:latin typeface="Arial"/>
                <a:cs typeface="Arial"/>
              </a:rPr>
              <a:t>SparkSession Datasets </a:t>
            </a:r>
            <a:r>
              <a:rPr sz="1000" b="1" spc="-60" dirty="0">
                <a:latin typeface="Arial"/>
                <a:cs typeface="Arial"/>
              </a:rPr>
              <a:t>Transformations </a:t>
            </a:r>
            <a:r>
              <a:rPr sz="1000" b="1" spc="-10" dirty="0">
                <a:latin typeface="Arial"/>
                <a:cs typeface="Arial"/>
              </a:rPr>
              <a:t>Actions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8232" y="2007895"/>
            <a:ext cx="1284605" cy="130937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675"/>
              </a:spcBef>
            </a:pPr>
            <a:r>
              <a:rPr sz="1100" b="1" spc="-25" dirty="0">
                <a:latin typeface="Arial"/>
                <a:cs typeface="Arial"/>
              </a:rPr>
              <a:t>Driver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Program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55488" y="2485783"/>
            <a:ext cx="6934200" cy="1787525"/>
            <a:chOff x="855488" y="2485783"/>
            <a:chExt cx="6934200" cy="1787525"/>
          </a:xfrm>
        </p:grpSpPr>
        <p:sp>
          <p:nvSpPr>
            <p:cNvPr id="17" name="object 17"/>
            <p:cNvSpPr/>
            <p:nvPr/>
          </p:nvSpPr>
          <p:spPr>
            <a:xfrm>
              <a:off x="860250" y="2644952"/>
              <a:ext cx="1390650" cy="1905"/>
            </a:xfrm>
            <a:custGeom>
              <a:avLst/>
              <a:gdLst/>
              <a:ahLst/>
              <a:cxnLst/>
              <a:rect l="l" t="t" r="r" b="b"/>
              <a:pathLst>
                <a:path w="1390650" h="1905">
                  <a:moveTo>
                    <a:pt x="0" y="0"/>
                  </a:moveTo>
                  <a:lnTo>
                    <a:pt x="1390646" y="172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50884" y="2630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38" y="0"/>
                  </a:moveTo>
                  <a:lnTo>
                    <a:pt x="0" y="31470"/>
                  </a:lnTo>
                  <a:lnTo>
                    <a:pt x="43243" y="1578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50884" y="26309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0"/>
                  </a:moveTo>
                  <a:lnTo>
                    <a:pt x="43243" y="15786"/>
                  </a:lnTo>
                  <a:lnTo>
                    <a:pt x="38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63346" y="2533777"/>
              <a:ext cx="0" cy="218440"/>
            </a:xfrm>
            <a:custGeom>
              <a:avLst/>
              <a:gdLst/>
              <a:ahLst/>
              <a:cxnLst/>
              <a:rect l="l" t="t" r="r" b="b"/>
              <a:pathLst>
                <a:path h="218439">
                  <a:moveTo>
                    <a:pt x="0" y="0"/>
                  </a:moveTo>
                  <a:lnTo>
                    <a:pt x="0" y="21809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47623" y="24905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22" y="0"/>
                  </a:moveTo>
                  <a:lnTo>
                    <a:pt x="0" y="43230"/>
                  </a:lnTo>
                  <a:lnTo>
                    <a:pt x="31457" y="43230"/>
                  </a:lnTo>
                  <a:lnTo>
                    <a:pt x="157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47623" y="2490546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7" y="43230"/>
                  </a:moveTo>
                  <a:lnTo>
                    <a:pt x="15722" y="0"/>
                  </a:lnTo>
                  <a:lnTo>
                    <a:pt x="0" y="43230"/>
                  </a:lnTo>
                  <a:lnTo>
                    <a:pt x="31457" y="4323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47623" y="2751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7" y="0"/>
                  </a:moveTo>
                  <a:lnTo>
                    <a:pt x="0" y="0"/>
                  </a:lnTo>
                  <a:lnTo>
                    <a:pt x="15722" y="43230"/>
                  </a:lnTo>
                  <a:lnTo>
                    <a:pt x="31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47623" y="275187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22" y="43230"/>
                  </a:lnTo>
                  <a:lnTo>
                    <a:pt x="31457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42354" y="2824568"/>
              <a:ext cx="1242060" cy="1443990"/>
            </a:xfrm>
            <a:custGeom>
              <a:avLst/>
              <a:gdLst/>
              <a:ahLst/>
              <a:cxnLst/>
              <a:rect l="l" t="t" r="r" b="b"/>
              <a:pathLst>
                <a:path w="1242059" h="1443989">
                  <a:moveTo>
                    <a:pt x="0" y="207010"/>
                  </a:moveTo>
                  <a:lnTo>
                    <a:pt x="5466" y="159545"/>
                  </a:lnTo>
                  <a:lnTo>
                    <a:pt x="21038" y="115973"/>
                  </a:lnTo>
                  <a:lnTo>
                    <a:pt x="45473" y="77537"/>
                  </a:lnTo>
                  <a:lnTo>
                    <a:pt x="77529" y="45478"/>
                  </a:lnTo>
                  <a:lnTo>
                    <a:pt x="115963" y="21041"/>
                  </a:lnTo>
                  <a:lnTo>
                    <a:pt x="159533" y="5467"/>
                  </a:lnTo>
                  <a:lnTo>
                    <a:pt x="206997" y="0"/>
                  </a:lnTo>
                  <a:lnTo>
                    <a:pt x="1034986" y="0"/>
                  </a:lnTo>
                  <a:lnTo>
                    <a:pt x="1075560" y="4015"/>
                  </a:lnTo>
                  <a:lnTo>
                    <a:pt x="1114205" y="15762"/>
                  </a:lnTo>
                  <a:lnTo>
                    <a:pt x="1149836" y="34788"/>
                  </a:lnTo>
                  <a:lnTo>
                    <a:pt x="1181366" y="60642"/>
                  </a:lnTo>
                  <a:lnTo>
                    <a:pt x="1207218" y="92165"/>
                  </a:lnTo>
                  <a:lnTo>
                    <a:pt x="1226240" y="127792"/>
                  </a:lnTo>
                  <a:lnTo>
                    <a:pt x="1237982" y="166436"/>
                  </a:lnTo>
                  <a:lnTo>
                    <a:pt x="1241996" y="207010"/>
                  </a:lnTo>
                  <a:lnTo>
                    <a:pt x="1241996" y="1236602"/>
                  </a:lnTo>
                  <a:lnTo>
                    <a:pt x="1236529" y="1284067"/>
                  </a:lnTo>
                  <a:lnTo>
                    <a:pt x="1220955" y="1327638"/>
                  </a:lnTo>
                  <a:lnTo>
                    <a:pt x="1196517" y="1366074"/>
                  </a:lnTo>
                  <a:lnTo>
                    <a:pt x="1164459" y="1398131"/>
                  </a:lnTo>
                  <a:lnTo>
                    <a:pt x="1126022" y="1422568"/>
                  </a:lnTo>
                  <a:lnTo>
                    <a:pt x="1082451" y="1438141"/>
                  </a:lnTo>
                  <a:lnTo>
                    <a:pt x="1034986" y="1443609"/>
                  </a:lnTo>
                  <a:lnTo>
                    <a:pt x="206997" y="1443609"/>
                  </a:lnTo>
                  <a:lnTo>
                    <a:pt x="159533" y="1438141"/>
                  </a:lnTo>
                  <a:lnTo>
                    <a:pt x="115963" y="1422568"/>
                  </a:lnTo>
                  <a:lnTo>
                    <a:pt x="77529" y="1398131"/>
                  </a:lnTo>
                  <a:lnTo>
                    <a:pt x="45473" y="1366074"/>
                  </a:lnTo>
                  <a:lnTo>
                    <a:pt x="21038" y="1327638"/>
                  </a:lnTo>
                  <a:lnTo>
                    <a:pt x="5466" y="1284067"/>
                  </a:lnTo>
                  <a:lnTo>
                    <a:pt x="0" y="1236602"/>
                  </a:lnTo>
                  <a:lnTo>
                    <a:pt x="0" y="207010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69519" y="3129677"/>
              <a:ext cx="1002665" cy="997585"/>
            </a:xfrm>
            <a:custGeom>
              <a:avLst/>
              <a:gdLst/>
              <a:ahLst/>
              <a:cxnLst/>
              <a:rect l="l" t="t" r="r" b="b"/>
              <a:pathLst>
                <a:path w="1002665" h="997585">
                  <a:moveTo>
                    <a:pt x="1002600" y="0"/>
                  </a:moveTo>
                  <a:lnTo>
                    <a:pt x="0" y="0"/>
                  </a:lnTo>
                  <a:lnTo>
                    <a:pt x="0" y="997197"/>
                  </a:lnTo>
                  <a:lnTo>
                    <a:pt x="1002600" y="997197"/>
                  </a:lnTo>
                  <a:lnTo>
                    <a:pt x="1002600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23519" y="3820325"/>
              <a:ext cx="889000" cy="226060"/>
            </a:xfrm>
            <a:custGeom>
              <a:avLst/>
              <a:gdLst/>
              <a:ahLst/>
              <a:cxnLst/>
              <a:rect l="l" t="t" r="r" b="b"/>
              <a:pathLst>
                <a:path w="889000" h="226060">
                  <a:moveTo>
                    <a:pt x="431393" y="0"/>
                  </a:moveTo>
                  <a:lnTo>
                    <a:pt x="0" y="0"/>
                  </a:lnTo>
                  <a:lnTo>
                    <a:pt x="0" y="225602"/>
                  </a:lnTo>
                  <a:lnTo>
                    <a:pt x="431393" y="225602"/>
                  </a:lnTo>
                  <a:lnTo>
                    <a:pt x="431393" y="0"/>
                  </a:lnTo>
                  <a:close/>
                </a:path>
                <a:path w="889000" h="226060">
                  <a:moveTo>
                    <a:pt x="888593" y="0"/>
                  </a:moveTo>
                  <a:lnTo>
                    <a:pt x="457200" y="0"/>
                  </a:lnTo>
                  <a:lnTo>
                    <a:pt x="457200" y="225602"/>
                  </a:lnTo>
                  <a:lnTo>
                    <a:pt x="888593" y="225602"/>
                  </a:lnTo>
                  <a:lnTo>
                    <a:pt x="888593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69519" y="3129677"/>
            <a:ext cx="1002665" cy="997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100">
              <a:latin typeface="Times New Roman"/>
              <a:cs typeface="Times New Roman"/>
            </a:endParaRPr>
          </a:p>
          <a:p>
            <a:pPr marR="202565" algn="r">
              <a:lnSpc>
                <a:spcPct val="100000"/>
              </a:lnSpc>
              <a:spcBef>
                <a:spcPts val="5"/>
              </a:spcBef>
            </a:pPr>
            <a:r>
              <a:rPr sz="1100" b="1" spc="-10" dirty="0">
                <a:latin typeface="Arial"/>
                <a:cs typeface="Arial"/>
              </a:rPr>
              <a:t>Executor</a:t>
            </a:r>
            <a:endParaRPr sz="1100">
              <a:latin typeface="Arial"/>
              <a:cs typeface="Arial"/>
            </a:endParaRPr>
          </a:p>
          <a:p>
            <a:pPr marR="146685" algn="r">
              <a:lnSpc>
                <a:spcPct val="100000"/>
              </a:lnSpc>
              <a:spcBef>
                <a:spcPts val="1205"/>
              </a:spcBef>
              <a:tabLst>
                <a:tab pos="456565" algn="l"/>
              </a:tabLst>
            </a:pPr>
            <a:r>
              <a:rPr sz="1000" b="1" spc="-20" dirty="0">
                <a:latin typeface="Arial"/>
                <a:cs typeface="Arial"/>
              </a:rPr>
              <a:t>Task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b="1" spc="-20" dirty="0">
                <a:latin typeface="Arial"/>
                <a:cs typeface="Arial"/>
              </a:rPr>
              <a:t>Task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23519" y="3210723"/>
            <a:ext cx="889000" cy="22606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3111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245"/>
              </a:spcBef>
            </a:pPr>
            <a:r>
              <a:rPr sz="1000" b="1" spc="-10" dirty="0"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26478" y="2876588"/>
            <a:ext cx="8750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30" dirty="0">
                <a:latin typeface="Arial"/>
                <a:cs typeface="Arial"/>
              </a:rPr>
              <a:t>Worker </a:t>
            </a:r>
            <a:r>
              <a:rPr sz="1100" b="1" spc="-20" dirty="0">
                <a:latin typeface="Arial"/>
                <a:cs typeface="Arial"/>
              </a:rPr>
              <a:t>Node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800420" y="1028268"/>
            <a:ext cx="1988820" cy="2171065"/>
            <a:chOff x="5800420" y="1028268"/>
            <a:chExt cx="1988820" cy="2171065"/>
          </a:xfrm>
        </p:grpSpPr>
        <p:sp>
          <p:nvSpPr>
            <p:cNvPr id="32" name="object 32"/>
            <p:cNvSpPr/>
            <p:nvPr/>
          </p:nvSpPr>
          <p:spPr>
            <a:xfrm>
              <a:off x="5839371" y="2108403"/>
              <a:ext cx="650875" cy="503555"/>
            </a:xfrm>
            <a:custGeom>
              <a:avLst/>
              <a:gdLst/>
              <a:ahLst/>
              <a:cxnLst/>
              <a:rect l="l" t="t" r="r" b="b"/>
              <a:pathLst>
                <a:path w="650875" h="503555">
                  <a:moveTo>
                    <a:pt x="0" y="503085"/>
                  </a:moveTo>
                  <a:lnTo>
                    <a:pt x="650582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05182" y="2599042"/>
              <a:ext cx="43815" cy="39370"/>
            </a:xfrm>
            <a:custGeom>
              <a:avLst/>
              <a:gdLst/>
              <a:ahLst/>
              <a:cxnLst/>
              <a:rect l="l" t="t" r="r" b="b"/>
              <a:pathLst>
                <a:path w="43814" h="39369">
                  <a:moveTo>
                    <a:pt x="24574" y="0"/>
                  </a:moveTo>
                  <a:lnTo>
                    <a:pt x="0" y="38887"/>
                  </a:lnTo>
                  <a:lnTo>
                    <a:pt x="43815" y="24892"/>
                  </a:lnTo>
                  <a:lnTo>
                    <a:pt x="245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805182" y="2599042"/>
              <a:ext cx="43815" cy="39370"/>
            </a:xfrm>
            <a:custGeom>
              <a:avLst/>
              <a:gdLst/>
              <a:ahLst/>
              <a:cxnLst/>
              <a:rect l="l" t="t" r="r" b="b"/>
              <a:pathLst>
                <a:path w="43814" h="39369">
                  <a:moveTo>
                    <a:pt x="24574" y="0"/>
                  </a:moveTo>
                  <a:lnTo>
                    <a:pt x="0" y="38887"/>
                  </a:lnTo>
                  <a:lnTo>
                    <a:pt x="43815" y="24892"/>
                  </a:lnTo>
                  <a:lnTo>
                    <a:pt x="24574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80327" y="2081961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43827" y="0"/>
                  </a:moveTo>
                  <a:lnTo>
                    <a:pt x="0" y="13995"/>
                  </a:lnTo>
                  <a:lnTo>
                    <a:pt x="19253" y="38887"/>
                  </a:lnTo>
                  <a:lnTo>
                    <a:pt x="43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80327" y="2081961"/>
              <a:ext cx="44450" cy="39370"/>
            </a:xfrm>
            <a:custGeom>
              <a:avLst/>
              <a:gdLst/>
              <a:ahLst/>
              <a:cxnLst/>
              <a:rect l="l" t="t" r="r" b="b"/>
              <a:pathLst>
                <a:path w="44450" h="39369">
                  <a:moveTo>
                    <a:pt x="19253" y="38887"/>
                  </a:moveTo>
                  <a:lnTo>
                    <a:pt x="43827" y="0"/>
                  </a:lnTo>
                  <a:lnTo>
                    <a:pt x="0" y="13995"/>
                  </a:lnTo>
                  <a:lnTo>
                    <a:pt x="19253" y="388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39777" y="2680881"/>
              <a:ext cx="646430" cy="487680"/>
            </a:xfrm>
            <a:custGeom>
              <a:avLst/>
              <a:gdLst/>
              <a:ahLst/>
              <a:cxnLst/>
              <a:rect l="l" t="t" r="r" b="b"/>
              <a:pathLst>
                <a:path w="646429" h="487680">
                  <a:moveTo>
                    <a:pt x="0" y="0"/>
                  </a:moveTo>
                  <a:lnTo>
                    <a:pt x="645858" y="48734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05284" y="2654833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0" y="0"/>
                  </a:moveTo>
                  <a:lnTo>
                    <a:pt x="25019" y="38595"/>
                  </a:lnTo>
                  <a:lnTo>
                    <a:pt x="43967" y="13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05284" y="2654833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43967" y="13487"/>
                  </a:moveTo>
                  <a:lnTo>
                    <a:pt x="0" y="0"/>
                  </a:lnTo>
                  <a:lnTo>
                    <a:pt x="25019" y="38595"/>
                  </a:lnTo>
                  <a:lnTo>
                    <a:pt x="43967" y="1348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76161" y="3155670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961" y="0"/>
                  </a:moveTo>
                  <a:lnTo>
                    <a:pt x="0" y="25107"/>
                  </a:lnTo>
                  <a:lnTo>
                    <a:pt x="43992" y="38595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76161" y="3155670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0" y="25107"/>
                  </a:moveTo>
                  <a:lnTo>
                    <a:pt x="43992" y="38595"/>
                  </a:lnTo>
                  <a:lnTo>
                    <a:pt x="18961" y="0"/>
                  </a:lnTo>
                  <a:lnTo>
                    <a:pt x="0" y="2510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42354" y="1033030"/>
              <a:ext cx="1242060" cy="1443990"/>
            </a:xfrm>
            <a:custGeom>
              <a:avLst/>
              <a:gdLst/>
              <a:ahLst/>
              <a:cxnLst/>
              <a:rect l="l" t="t" r="r" b="b"/>
              <a:pathLst>
                <a:path w="1242059" h="1443989">
                  <a:moveTo>
                    <a:pt x="0" y="206997"/>
                  </a:moveTo>
                  <a:lnTo>
                    <a:pt x="5466" y="159533"/>
                  </a:lnTo>
                  <a:lnTo>
                    <a:pt x="21038" y="115963"/>
                  </a:lnTo>
                  <a:lnTo>
                    <a:pt x="45473" y="77529"/>
                  </a:lnTo>
                  <a:lnTo>
                    <a:pt x="77529" y="45473"/>
                  </a:lnTo>
                  <a:lnTo>
                    <a:pt x="115963" y="21038"/>
                  </a:lnTo>
                  <a:lnTo>
                    <a:pt x="159533" y="5466"/>
                  </a:lnTo>
                  <a:lnTo>
                    <a:pt x="206997" y="0"/>
                  </a:lnTo>
                  <a:lnTo>
                    <a:pt x="1034986" y="0"/>
                  </a:lnTo>
                  <a:lnTo>
                    <a:pt x="1075560" y="4013"/>
                  </a:lnTo>
                  <a:lnTo>
                    <a:pt x="1114205" y="15754"/>
                  </a:lnTo>
                  <a:lnTo>
                    <a:pt x="1149836" y="34772"/>
                  </a:lnTo>
                  <a:lnTo>
                    <a:pt x="1181366" y="60617"/>
                  </a:lnTo>
                  <a:lnTo>
                    <a:pt x="1207218" y="92147"/>
                  </a:lnTo>
                  <a:lnTo>
                    <a:pt x="1226240" y="127777"/>
                  </a:lnTo>
                  <a:lnTo>
                    <a:pt x="1237982" y="166423"/>
                  </a:lnTo>
                  <a:lnTo>
                    <a:pt x="1241996" y="206997"/>
                  </a:lnTo>
                  <a:lnTo>
                    <a:pt x="1241996" y="1236586"/>
                  </a:lnTo>
                  <a:lnTo>
                    <a:pt x="1236529" y="1284050"/>
                  </a:lnTo>
                  <a:lnTo>
                    <a:pt x="1220955" y="1327622"/>
                  </a:lnTo>
                  <a:lnTo>
                    <a:pt x="1196517" y="1366059"/>
                  </a:lnTo>
                  <a:lnTo>
                    <a:pt x="1164459" y="1398117"/>
                  </a:lnTo>
                  <a:lnTo>
                    <a:pt x="1126022" y="1422555"/>
                  </a:lnTo>
                  <a:lnTo>
                    <a:pt x="1082451" y="1438128"/>
                  </a:lnTo>
                  <a:lnTo>
                    <a:pt x="1034986" y="1443596"/>
                  </a:lnTo>
                  <a:lnTo>
                    <a:pt x="206997" y="1443596"/>
                  </a:lnTo>
                  <a:lnTo>
                    <a:pt x="159533" y="1438128"/>
                  </a:lnTo>
                  <a:lnTo>
                    <a:pt x="115963" y="1422555"/>
                  </a:lnTo>
                  <a:lnTo>
                    <a:pt x="77529" y="1398117"/>
                  </a:lnTo>
                  <a:lnTo>
                    <a:pt x="45473" y="1366059"/>
                  </a:lnTo>
                  <a:lnTo>
                    <a:pt x="21038" y="1327622"/>
                  </a:lnTo>
                  <a:lnTo>
                    <a:pt x="5466" y="1284050"/>
                  </a:lnTo>
                  <a:lnTo>
                    <a:pt x="0" y="1236586"/>
                  </a:lnTo>
                  <a:lnTo>
                    <a:pt x="0" y="20699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69519" y="1338124"/>
              <a:ext cx="1002665" cy="997585"/>
            </a:xfrm>
            <a:custGeom>
              <a:avLst/>
              <a:gdLst/>
              <a:ahLst/>
              <a:cxnLst/>
              <a:rect l="l" t="t" r="r" b="b"/>
              <a:pathLst>
                <a:path w="1002665" h="997585">
                  <a:moveTo>
                    <a:pt x="1002600" y="0"/>
                  </a:moveTo>
                  <a:lnTo>
                    <a:pt x="0" y="0"/>
                  </a:lnTo>
                  <a:lnTo>
                    <a:pt x="0" y="997202"/>
                  </a:lnTo>
                  <a:lnTo>
                    <a:pt x="1002600" y="997202"/>
                  </a:lnTo>
                  <a:lnTo>
                    <a:pt x="1002600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723520" y="2028786"/>
              <a:ext cx="889000" cy="226060"/>
            </a:xfrm>
            <a:custGeom>
              <a:avLst/>
              <a:gdLst/>
              <a:ahLst/>
              <a:cxnLst/>
              <a:rect l="l" t="t" r="r" b="b"/>
              <a:pathLst>
                <a:path w="889000" h="226060">
                  <a:moveTo>
                    <a:pt x="431393" y="0"/>
                  </a:moveTo>
                  <a:lnTo>
                    <a:pt x="0" y="0"/>
                  </a:lnTo>
                  <a:lnTo>
                    <a:pt x="0" y="225590"/>
                  </a:lnTo>
                  <a:lnTo>
                    <a:pt x="431393" y="225590"/>
                  </a:lnTo>
                  <a:lnTo>
                    <a:pt x="431393" y="0"/>
                  </a:lnTo>
                  <a:close/>
                </a:path>
                <a:path w="889000" h="226060">
                  <a:moveTo>
                    <a:pt x="888593" y="0"/>
                  </a:moveTo>
                  <a:lnTo>
                    <a:pt x="457200" y="0"/>
                  </a:lnTo>
                  <a:lnTo>
                    <a:pt x="457200" y="225590"/>
                  </a:lnTo>
                  <a:lnTo>
                    <a:pt x="888593" y="225590"/>
                  </a:lnTo>
                  <a:lnTo>
                    <a:pt x="888593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669519" y="1338124"/>
            <a:ext cx="1002665" cy="997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100">
              <a:latin typeface="Times New Roman"/>
              <a:cs typeface="Times New Roman"/>
            </a:endParaRPr>
          </a:p>
          <a:p>
            <a:pPr marR="202565" algn="r">
              <a:lnSpc>
                <a:spcPct val="100000"/>
              </a:lnSpc>
              <a:spcBef>
                <a:spcPts val="5"/>
              </a:spcBef>
            </a:pPr>
            <a:r>
              <a:rPr sz="1100" b="1" spc="-10" dirty="0">
                <a:latin typeface="Arial"/>
                <a:cs typeface="Arial"/>
              </a:rPr>
              <a:t>Executor</a:t>
            </a:r>
            <a:endParaRPr sz="1100">
              <a:latin typeface="Arial"/>
              <a:cs typeface="Arial"/>
            </a:endParaRPr>
          </a:p>
          <a:p>
            <a:pPr marR="146685" algn="r">
              <a:lnSpc>
                <a:spcPct val="100000"/>
              </a:lnSpc>
              <a:spcBef>
                <a:spcPts val="1205"/>
              </a:spcBef>
              <a:tabLst>
                <a:tab pos="456565" algn="l"/>
              </a:tabLst>
            </a:pPr>
            <a:r>
              <a:rPr sz="1000" b="1" spc="-20" dirty="0">
                <a:latin typeface="Arial"/>
                <a:cs typeface="Arial"/>
              </a:rPr>
              <a:t>Task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b="1" spc="-20" dirty="0">
                <a:latin typeface="Arial"/>
                <a:cs typeface="Arial"/>
              </a:rPr>
              <a:t>Task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23519" y="1419177"/>
            <a:ext cx="889000" cy="226060"/>
          </a:xfrm>
          <a:prstGeom prst="rect">
            <a:avLst/>
          </a:prstGeom>
          <a:solidFill>
            <a:srgbClr val="039EDA"/>
          </a:solidFill>
        </p:spPr>
        <p:txBody>
          <a:bodyPr vert="horz" wrap="square" lIns="0" tIns="31115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245"/>
              </a:spcBef>
            </a:pPr>
            <a:r>
              <a:rPr sz="1000" b="1" spc="-10" dirty="0">
                <a:latin typeface="Arial"/>
                <a:cs typeface="Arial"/>
              </a:rPr>
              <a:t>Memory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26478" y="1085037"/>
            <a:ext cx="8750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30" dirty="0">
                <a:latin typeface="Arial"/>
                <a:cs typeface="Arial"/>
              </a:rPr>
              <a:t>Worker </a:t>
            </a:r>
            <a:r>
              <a:rPr sz="1100" b="1" spc="-20" dirty="0">
                <a:latin typeface="Arial"/>
                <a:cs typeface="Arial"/>
              </a:rPr>
              <a:t>Node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1085998" y="2632913"/>
            <a:ext cx="252095" cy="1724025"/>
            <a:chOff x="1085998" y="2632913"/>
            <a:chExt cx="252095" cy="1724025"/>
          </a:xfrm>
        </p:grpSpPr>
        <p:sp>
          <p:nvSpPr>
            <p:cNvPr id="49" name="object 49"/>
            <p:cNvSpPr/>
            <p:nvPr/>
          </p:nvSpPr>
          <p:spPr>
            <a:xfrm>
              <a:off x="1213177" y="2637675"/>
              <a:ext cx="1905" cy="878205"/>
            </a:xfrm>
            <a:custGeom>
              <a:avLst/>
              <a:gdLst/>
              <a:ahLst/>
              <a:cxnLst/>
              <a:rect l="l" t="t" r="r" b="b"/>
              <a:pathLst>
                <a:path w="1905" h="878204">
                  <a:moveTo>
                    <a:pt x="0" y="0"/>
                  </a:moveTo>
                  <a:lnTo>
                    <a:pt x="1686" y="877951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99132" y="351558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8" y="0"/>
                  </a:moveTo>
                  <a:lnTo>
                    <a:pt x="0" y="63"/>
                  </a:lnTo>
                  <a:lnTo>
                    <a:pt x="15815" y="43268"/>
                  </a:lnTo>
                  <a:lnTo>
                    <a:pt x="314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99132" y="351558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63"/>
                  </a:moveTo>
                  <a:lnTo>
                    <a:pt x="15815" y="43268"/>
                  </a:lnTo>
                  <a:lnTo>
                    <a:pt x="31468" y="0"/>
                  </a:lnTo>
                  <a:lnTo>
                    <a:pt x="0" y="6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998" y="4104824"/>
              <a:ext cx="251997" cy="251999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613782" y="3639705"/>
            <a:ext cx="1202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User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submits </a:t>
            </a:r>
            <a:r>
              <a:rPr sz="1200" spc="-20" dirty="0">
                <a:latin typeface="Arial"/>
                <a:cs typeface="Arial"/>
              </a:rPr>
              <a:t>Spark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application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60491" y="4121264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402880" y="971397"/>
            <a:ext cx="252095" cy="1677670"/>
            <a:chOff x="1402880" y="971397"/>
            <a:chExt cx="252095" cy="1677670"/>
          </a:xfrm>
        </p:grpSpPr>
        <p:sp>
          <p:nvSpPr>
            <p:cNvPr id="56" name="object 56"/>
            <p:cNvSpPr/>
            <p:nvPr/>
          </p:nvSpPr>
          <p:spPr>
            <a:xfrm>
              <a:off x="1528076" y="1765947"/>
              <a:ext cx="1905" cy="878205"/>
            </a:xfrm>
            <a:custGeom>
              <a:avLst/>
              <a:gdLst/>
              <a:ahLst/>
              <a:cxnLst/>
              <a:rect l="l" t="t" r="r" b="b"/>
              <a:pathLst>
                <a:path w="1905" h="878205">
                  <a:moveTo>
                    <a:pt x="0" y="0"/>
                  </a:moveTo>
                  <a:lnTo>
                    <a:pt x="1701" y="877951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512354" y="172272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646" y="0"/>
                  </a:moveTo>
                  <a:lnTo>
                    <a:pt x="0" y="43256"/>
                  </a:lnTo>
                  <a:lnTo>
                    <a:pt x="31470" y="43192"/>
                  </a:lnTo>
                  <a:lnTo>
                    <a:pt x="156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12354" y="172272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0" y="43192"/>
                  </a:moveTo>
                  <a:lnTo>
                    <a:pt x="15646" y="0"/>
                  </a:lnTo>
                  <a:lnTo>
                    <a:pt x="0" y="43256"/>
                  </a:lnTo>
                  <a:lnTo>
                    <a:pt x="31470" y="431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880" y="971397"/>
              <a:ext cx="251993" cy="25200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994053" y="948180"/>
            <a:ext cx="1069975" cy="6419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sz="1100" b="1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340"/>
              </a:spcBef>
            </a:pPr>
            <a:r>
              <a:rPr sz="1200" spc="-20" dirty="0">
                <a:latin typeface="Arial"/>
                <a:cs typeface="Arial"/>
              </a:rPr>
              <a:t>Spark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submit launches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Driver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883446" y="3460813"/>
            <a:ext cx="252095" cy="893444"/>
            <a:chOff x="2883446" y="3460813"/>
            <a:chExt cx="252095" cy="893444"/>
          </a:xfrm>
        </p:grpSpPr>
        <p:sp>
          <p:nvSpPr>
            <p:cNvPr id="62" name="object 62"/>
            <p:cNvSpPr/>
            <p:nvPr/>
          </p:nvSpPr>
          <p:spPr>
            <a:xfrm>
              <a:off x="3009468" y="3465576"/>
              <a:ext cx="4445" cy="85090"/>
            </a:xfrm>
            <a:custGeom>
              <a:avLst/>
              <a:gdLst/>
              <a:ahLst/>
              <a:cxnLst/>
              <a:rect l="l" t="t" r="r" b="b"/>
              <a:pathLst>
                <a:path w="4444" h="85089">
                  <a:moveTo>
                    <a:pt x="0" y="0"/>
                  </a:moveTo>
                  <a:lnTo>
                    <a:pt x="3949" y="84810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997707" y="354965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31419" y="0"/>
                  </a:moveTo>
                  <a:lnTo>
                    <a:pt x="0" y="1473"/>
                  </a:lnTo>
                  <a:lnTo>
                    <a:pt x="17716" y="43916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997707" y="3549650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1473"/>
                  </a:moveTo>
                  <a:lnTo>
                    <a:pt x="17716" y="43916"/>
                  </a:lnTo>
                  <a:lnTo>
                    <a:pt x="31419" y="0"/>
                  </a:lnTo>
                  <a:lnTo>
                    <a:pt x="0" y="147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3446" y="4101673"/>
              <a:ext cx="252006" cy="252001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2957944" y="4118113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528430" y="3644125"/>
            <a:ext cx="962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 marR="5080" indent="-2286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Driver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creates SparkSession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993680" y="974991"/>
            <a:ext cx="252095" cy="1677670"/>
            <a:chOff x="3993680" y="974991"/>
            <a:chExt cx="252095" cy="1677670"/>
          </a:xfrm>
        </p:grpSpPr>
        <p:sp>
          <p:nvSpPr>
            <p:cNvPr id="69" name="object 69"/>
            <p:cNvSpPr/>
            <p:nvPr/>
          </p:nvSpPr>
          <p:spPr>
            <a:xfrm>
              <a:off x="4118876" y="1769554"/>
              <a:ext cx="1905" cy="878205"/>
            </a:xfrm>
            <a:custGeom>
              <a:avLst/>
              <a:gdLst/>
              <a:ahLst/>
              <a:cxnLst/>
              <a:rect l="l" t="t" r="r" b="b"/>
              <a:pathLst>
                <a:path w="1904" h="878205">
                  <a:moveTo>
                    <a:pt x="0" y="0"/>
                  </a:moveTo>
                  <a:lnTo>
                    <a:pt x="1701" y="877938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103154" y="17263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646" y="0"/>
                  </a:moveTo>
                  <a:lnTo>
                    <a:pt x="0" y="43256"/>
                  </a:lnTo>
                  <a:lnTo>
                    <a:pt x="31470" y="43192"/>
                  </a:lnTo>
                  <a:lnTo>
                    <a:pt x="1564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103154" y="17263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0" y="43192"/>
                  </a:moveTo>
                  <a:lnTo>
                    <a:pt x="15646" y="0"/>
                  </a:lnTo>
                  <a:lnTo>
                    <a:pt x="0" y="43256"/>
                  </a:lnTo>
                  <a:lnTo>
                    <a:pt x="31470" y="431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3680" y="974991"/>
              <a:ext cx="251993" cy="252006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3372307" y="951798"/>
            <a:ext cx="1473200" cy="64198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1590" algn="ctr">
              <a:lnSpc>
                <a:spcPct val="100000"/>
              </a:lnSpc>
              <a:spcBef>
                <a:spcPts val="409"/>
              </a:spcBef>
            </a:pPr>
            <a:r>
              <a:rPr sz="1100" b="1" spc="-5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340"/>
              </a:spcBef>
            </a:pPr>
            <a:r>
              <a:rPr sz="1200" dirty="0">
                <a:latin typeface="Arial"/>
                <a:cs typeface="Arial"/>
              </a:rPr>
              <a:t>Drivers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connects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with </a:t>
            </a:r>
            <a:r>
              <a:rPr sz="1200" dirty="0">
                <a:latin typeface="Arial"/>
                <a:cs typeface="Arial"/>
              </a:rPr>
              <a:t>CM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resources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017198" y="3219335"/>
            <a:ext cx="252095" cy="1134745"/>
            <a:chOff x="5017198" y="3219335"/>
            <a:chExt cx="252095" cy="1134745"/>
          </a:xfrm>
        </p:grpSpPr>
        <p:sp>
          <p:nvSpPr>
            <p:cNvPr id="75" name="object 75"/>
            <p:cNvSpPr/>
            <p:nvPr/>
          </p:nvSpPr>
          <p:spPr>
            <a:xfrm>
              <a:off x="5139461" y="3224098"/>
              <a:ext cx="3175" cy="354330"/>
            </a:xfrm>
            <a:custGeom>
              <a:avLst/>
              <a:gdLst/>
              <a:ahLst/>
              <a:cxnLst/>
              <a:rect l="l" t="t" r="r" b="b"/>
              <a:pathLst>
                <a:path w="3175" h="354329">
                  <a:moveTo>
                    <a:pt x="3098" y="0"/>
                  </a:moveTo>
                  <a:lnTo>
                    <a:pt x="0" y="353860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123726" y="357781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354" y="43357"/>
                  </a:lnTo>
                  <a:lnTo>
                    <a:pt x="31470" y="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123726" y="3577818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354" y="43357"/>
                  </a:lnTo>
                  <a:lnTo>
                    <a:pt x="31470" y="26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7198" y="4101673"/>
              <a:ext cx="252006" cy="252001"/>
            </a:xfrm>
            <a:prstGeom prst="rect">
              <a:avLst/>
            </a:prstGeom>
          </p:spPr>
        </p:pic>
      </p:grpSp>
      <p:sp>
        <p:nvSpPr>
          <p:cNvPr id="79" name="object 79"/>
          <p:cNvSpPr txBox="1"/>
          <p:nvPr/>
        </p:nvSpPr>
        <p:spPr>
          <a:xfrm>
            <a:off x="4454973" y="3702125"/>
            <a:ext cx="1368425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CM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launches Executors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Driver</a:t>
            </a:r>
            <a:endParaRPr sz="1200">
              <a:latin typeface="Arial"/>
              <a:cs typeface="Arial"/>
            </a:endParaRPr>
          </a:p>
          <a:p>
            <a:pPr marL="7620" algn="ctr">
              <a:lnSpc>
                <a:spcPct val="100000"/>
              </a:lnSpc>
              <a:spcBef>
                <a:spcPts val="395"/>
              </a:spcBef>
            </a:pPr>
            <a:r>
              <a:rPr sz="1100" b="1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895399" y="2345575"/>
            <a:ext cx="688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Executors </a:t>
            </a:r>
            <a:r>
              <a:rPr sz="1200" dirty="0">
                <a:latin typeface="Arial"/>
                <a:cs typeface="Arial"/>
              </a:rPr>
              <a:t>run </a:t>
            </a:r>
            <a:r>
              <a:rPr sz="1200" spc="-25" dirty="0">
                <a:latin typeface="Arial"/>
                <a:cs typeface="Arial"/>
              </a:rPr>
              <a:t>the </a:t>
            </a:r>
            <a:r>
              <a:rPr sz="1200" spc="-10" dirty="0">
                <a:latin typeface="Arial"/>
                <a:cs typeface="Arial"/>
              </a:rPr>
              <a:t>tasks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779587" y="1750060"/>
            <a:ext cx="733425" cy="1801495"/>
            <a:chOff x="7779587" y="1750060"/>
            <a:chExt cx="733425" cy="1801495"/>
          </a:xfrm>
        </p:grpSpPr>
        <p:sp>
          <p:nvSpPr>
            <p:cNvPr id="82" name="object 82"/>
            <p:cNvSpPr/>
            <p:nvPr/>
          </p:nvSpPr>
          <p:spPr>
            <a:xfrm>
              <a:off x="7784350" y="3060788"/>
              <a:ext cx="418465" cy="485775"/>
            </a:xfrm>
            <a:custGeom>
              <a:avLst/>
              <a:gdLst/>
              <a:ahLst/>
              <a:cxnLst/>
              <a:rect l="l" t="t" r="r" b="b"/>
              <a:pathLst>
                <a:path w="418465" h="485775">
                  <a:moveTo>
                    <a:pt x="0" y="485584"/>
                  </a:moveTo>
                  <a:lnTo>
                    <a:pt x="418109" y="0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190534" y="3028022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40" h="43180">
                  <a:moveTo>
                    <a:pt x="40132" y="0"/>
                  </a:moveTo>
                  <a:lnTo>
                    <a:pt x="0" y="22491"/>
                  </a:lnTo>
                  <a:lnTo>
                    <a:pt x="23850" y="43027"/>
                  </a:lnTo>
                  <a:lnTo>
                    <a:pt x="401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190534" y="3028022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40" h="43180">
                  <a:moveTo>
                    <a:pt x="23850" y="43027"/>
                  </a:moveTo>
                  <a:lnTo>
                    <a:pt x="40132" y="0"/>
                  </a:lnTo>
                  <a:lnTo>
                    <a:pt x="0" y="22491"/>
                  </a:lnTo>
                  <a:lnTo>
                    <a:pt x="23850" y="430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84350" y="1754822"/>
              <a:ext cx="418465" cy="480695"/>
            </a:xfrm>
            <a:custGeom>
              <a:avLst/>
              <a:gdLst/>
              <a:ahLst/>
              <a:cxnLst/>
              <a:rect l="l" t="t" r="r" b="b"/>
              <a:pathLst>
                <a:path w="418465" h="480694">
                  <a:moveTo>
                    <a:pt x="0" y="0"/>
                  </a:moveTo>
                  <a:lnTo>
                    <a:pt x="417906" y="480669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190382" y="2225179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40" h="43180">
                  <a:moveTo>
                    <a:pt x="23749" y="0"/>
                  </a:moveTo>
                  <a:lnTo>
                    <a:pt x="0" y="20637"/>
                  </a:lnTo>
                  <a:lnTo>
                    <a:pt x="40233" y="42938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190382" y="2225179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40" h="43180">
                  <a:moveTo>
                    <a:pt x="0" y="20637"/>
                  </a:moveTo>
                  <a:lnTo>
                    <a:pt x="40233" y="42938"/>
                  </a:lnTo>
                  <a:lnTo>
                    <a:pt x="23749" y="0"/>
                  </a:lnTo>
                  <a:lnTo>
                    <a:pt x="0" y="2063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0879" y="2041791"/>
              <a:ext cx="251993" cy="252006"/>
            </a:xfrm>
            <a:prstGeom prst="rect">
              <a:avLst/>
            </a:prstGeom>
          </p:spPr>
        </p:pic>
      </p:grpSp>
      <p:sp>
        <p:nvSpPr>
          <p:cNvPr id="89" name="object 89"/>
          <p:cNvSpPr txBox="1"/>
          <p:nvPr/>
        </p:nvSpPr>
        <p:spPr>
          <a:xfrm>
            <a:off x="8335365" y="2058238"/>
            <a:ext cx="1035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90" name="object 9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07598" y="4558873"/>
            <a:ext cx="252006" cy="252001"/>
          </a:xfrm>
          <a:prstGeom prst="rect">
            <a:avLst/>
          </a:prstGeom>
        </p:spPr>
      </p:pic>
      <p:sp>
        <p:nvSpPr>
          <p:cNvPr id="91" name="object 91"/>
          <p:cNvSpPr txBox="1"/>
          <p:nvPr/>
        </p:nvSpPr>
        <p:spPr>
          <a:xfrm>
            <a:off x="580350" y="4562613"/>
            <a:ext cx="400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4140" algn="l"/>
              </a:tabLst>
            </a:pPr>
            <a:r>
              <a:rPr sz="1200" dirty="0">
                <a:latin typeface="Arial"/>
                <a:cs typeface="Arial"/>
              </a:rPr>
              <a:t>When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Driver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main()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exits,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all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resources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are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releases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100" b="1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2007" y="182625"/>
            <a:ext cx="1341755" cy="643255"/>
            <a:chOff x="7422007" y="182625"/>
            <a:chExt cx="1341755" cy="643255"/>
          </a:xfrm>
        </p:grpSpPr>
        <p:sp>
          <p:nvSpPr>
            <p:cNvPr id="3" name="object 3"/>
            <p:cNvSpPr/>
            <p:nvPr/>
          </p:nvSpPr>
          <p:spPr>
            <a:xfrm>
              <a:off x="7422007" y="182625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29" h="405130">
                  <a:moveTo>
                    <a:pt x="202552" y="0"/>
                  </a:moveTo>
                  <a:lnTo>
                    <a:pt x="156110" y="5349"/>
                  </a:lnTo>
                  <a:lnTo>
                    <a:pt x="113477" y="20588"/>
                  </a:lnTo>
                  <a:lnTo>
                    <a:pt x="75868" y="44500"/>
                  </a:lnTo>
                  <a:lnTo>
                    <a:pt x="44500" y="75868"/>
                  </a:lnTo>
                  <a:lnTo>
                    <a:pt x="20588" y="113477"/>
                  </a:lnTo>
                  <a:lnTo>
                    <a:pt x="5349" y="156110"/>
                  </a:lnTo>
                  <a:lnTo>
                    <a:pt x="0" y="202552"/>
                  </a:lnTo>
                  <a:lnTo>
                    <a:pt x="5349" y="248994"/>
                  </a:lnTo>
                  <a:lnTo>
                    <a:pt x="20588" y="291627"/>
                  </a:lnTo>
                  <a:lnTo>
                    <a:pt x="44500" y="329236"/>
                  </a:lnTo>
                  <a:lnTo>
                    <a:pt x="75868" y="360604"/>
                  </a:lnTo>
                  <a:lnTo>
                    <a:pt x="113477" y="384516"/>
                  </a:lnTo>
                  <a:lnTo>
                    <a:pt x="156110" y="399754"/>
                  </a:lnTo>
                  <a:lnTo>
                    <a:pt x="202552" y="405104"/>
                  </a:lnTo>
                  <a:lnTo>
                    <a:pt x="248993" y="399754"/>
                  </a:lnTo>
                  <a:lnTo>
                    <a:pt x="291624" y="384516"/>
                  </a:lnTo>
                  <a:lnTo>
                    <a:pt x="329231" y="360604"/>
                  </a:lnTo>
                  <a:lnTo>
                    <a:pt x="360596" y="329236"/>
                  </a:lnTo>
                  <a:lnTo>
                    <a:pt x="384505" y="291627"/>
                  </a:lnTo>
                  <a:lnTo>
                    <a:pt x="399742" y="248994"/>
                  </a:lnTo>
                  <a:lnTo>
                    <a:pt x="405091" y="202552"/>
                  </a:lnTo>
                  <a:lnTo>
                    <a:pt x="401164" y="162852"/>
                  </a:lnTo>
                  <a:lnTo>
                    <a:pt x="389675" y="125042"/>
                  </a:lnTo>
                  <a:lnTo>
                    <a:pt x="371064" y="90182"/>
                  </a:lnTo>
                  <a:lnTo>
                    <a:pt x="345770" y="59334"/>
                  </a:lnTo>
                  <a:lnTo>
                    <a:pt x="314921" y="34038"/>
                  </a:lnTo>
                  <a:lnTo>
                    <a:pt x="280061" y="15422"/>
                  </a:lnTo>
                  <a:lnTo>
                    <a:pt x="242251" y="3929"/>
                  </a:lnTo>
                  <a:lnTo>
                    <a:pt x="20255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69162" y="229780"/>
              <a:ext cx="311150" cy="311150"/>
            </a:xfrm>
            <a:custGeom>
              <a:avLst/>
              <a:gdLst/>
              <a:ahLst/>
              <a:cxnLst/>
              <a:rect l="l" t="t" r="r" b="b"/>
              <a:pathLst>
                <a:path w="311150" h="311150">
                  <a:moveTo>
                    <a:pt x="155397" y="0"/>
                  </a:moveTo>
                  <a:lnTo>
                    <a:pt x="106278" y="7921"/>
                  </a:lnTo>
                  <a:lnTo>
                    <a:pt x="63620" y="29981"/>
                  </a:lnTo>
                  <a:lnTo>
                    <a:pt x="29981" y="63620"/>
                  </a:lnTo>
                  <a:lnTo>
                    <a:pt x="7921" y="106278"/>
                  </a:lnTo>
                  <a:lnTo>
                    <a:pt x="0" y="155397"/>
                  </a:lnTo>
                  <a:lnTo>
                    <a:pt x="7921" y="204515"/>
                  </a:lnTo>
                  <a:lnTo>
                    <a:pt x="29981" y="247174"/>
                  </a:lnTo>
                  <a:lnTo>
                    <a:pt x="63620" y="280812"/>
                  </a:lnTo>
                  <a:lnTo>
                    <a:pt x="106278" y="302872"/>
                  </a:lnTo>
                  <a:lnTo>
                    <a:pt x="155397" y="310794"/>
                  </a:lnTo>
                  <a:lnTo>
                    <a:pt x="204515" y="302872"/>
                  </a:lnTo>
                  <a:lnTo>
                    <a:pt x="247174" y="280812"/>
                  </a:lnTo>
                  <a:lnTo>
                    <a:pt x="280812" y="247174"/>
                  </a:lnTo>
                  <a:lnTo>
                    <a:pt x="302872" y="204515"/>
                  </a:lnTo>
                  <a:lnTo>
                    <a:pt x="310794" y="155397"/>
                  </a:lnTo>
                  <a:lnTo>
                    <a:pt x="307781" y="124939"/>
                  </a:lnTo>
                  <a:lnTo>
                    <a:pt x="284685" y="69181"/>
                  </a:lnTo>
                  <a:lnTo>
                    <a:pt x="241607" y="26108"/>
                  </a:lnTo>
                  <a:lnTo>
                    <a:pt x="185853" y="3013"/>
                  </a:lnTo>
                  <a:lnTo>
                    <a:pt x="155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00112" y="249554"/>
              <a:ext cx="48895" cy="271780"/>
            </a:xfrm>
            <a:custGeom>
              <a:avLst/>
              <a:gdLst/>
              <a:ahLst/>
              <a:cxnLst/>
              <a:rect l="l" t="t" r="r" b="b"/>
              <a:pathLst>
                <a:path w="48895" h="271780">
                  <a:moveTo>
                    <a:pt x="48882" y="66382"/>
                  </a:moveTo>
                  <a:lnTo>
                    <a:pt x="0" y="66382"/>
                  </a:lnTo>
                  <a:lnTo>
                    <a:pt x="0" y="271259"/>
                  </a:lnTo>
                  <a:lnTo>
                    <a:pt x="48882" y="271259"/>
                  </a:lnTo>
                  <a:lnTo>
                    <a:pt x="48882" y="66382"/>
                  </a:lnTo>
                  <a:close/>
                </a:path>
                <a:path w="48895" h="271780">
                  <a:moveTo>
                    <a:pt x="48882" y="0"/>
                  </a:moveTo>
                  <a:lnTo>
                    <a:pt x="0" y="0"/>
                  </a:lnTo>
                  <a:lnTo>
                    <a:pt x="0" y="48869"/>
                  </a:lnTo>
                  <a:lnTo>
                    <a:pt x="48882" y="48869"/>
                  </a:lnTo>
                  <a:lnTo>
                    <a:pt x="4888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Terminologies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0242" y="893508"/>
            <a:ext cx="6197600" cy="32258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Driver </a:t>
            </a:r>
            <a:r>
              <a:rPr sz="1400" spc="-10" dirty="0">
                <a:latin typeface="Arial"/>
                <a:cs typeface="Arial"/>
              </a:rPr>
              <a:t>Program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spc="-20" dirty="0">
                <a:latin typeface="Arial"/>
                <a:cs typeface="Arial"/>
              </a:rPr>
              <a:t>Java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Virtual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Machine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(JVM)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allocated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start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execution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main()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spc="-10" dirty="0">
                <a:latin typeface="Arial"/>
                <a:cs typeface="Arial"/>
              </a:rPr>
              <a:t>Creates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SparkSession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SparkSession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spc="-45" dirty="0">
                <a:latin typeface="Arial"/>
                <a:cs typeface="Arial"/>
              </a:rPr>
              <a:t>Tells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how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access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cluster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components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Cluster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Manager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spc="-20" dirty="0">
                <a:latin typeface="Arial"/>
                <a:cs typeface="Arial"/>
              </a:rPr>
              <a:t>Service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manage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allocate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resources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cluster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Deploy</a:t>
            </a:r>
            <a:r>
              <a:rPr sz="1400" spc="130" dirty="0">
                <a:latin typeface="Arial"/>
                <a:cs typeface="Arial"/>
              </a:rPr>
              <a:t> </a:t>
            </a:r>
            <a:r>
              <a:rPr sz="1400" spc="30" dirty="0">
                <a:latin typeface="Arial"/>
                <a:cs typeface="Arial"/>
              </a:rPr>
              <a:t>Mode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cluster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Driver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program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runs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cluster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Worker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nodes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client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Driver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runs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outside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cluster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5601" y="648550"/>
            <a:ext cx="698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24242"/>
                </a:solidFill>
                <a:latin typeface="Calibri"/>
                <a:cs typeface="Calibri"/>
              </a:rPr>
              <a:t>Information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22007" y="182625"/>
            <a:ext cx="1341755" cy="643255"/>
            <a:chOff x="7422007" y="182625"/>
            <a:chExt cx="1341755" cy="643255"/>
          </a:xfrm>
        </p:grpSpPr>
        <p:sp>
          <p:nvSpPr>
            <p:cNvPr id="3" name="object 3"/>
            <p:cNvSpPr/>
            <p:nvPr/>
          </p:nvSpPr>
          <p:spPr>
            <a:xfrm>
              <a:off x="7422007" y="182625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29" h="405130">
                  <a:moveTo>
                    <a:pt x="202552" y="0"/>
                  </a:moveTo>
                  <a:lnTo>
                    <a:pt x="156110" y="5349"/>
                  </a:lnTo>
                  <a:lnTo>
                    <a:pt x="113477" y="20588"/>
                  </a:lnTo>
                  <a:lnTo>
                    <a:pt x="75868" y="44500"/>
                  </a:lnTo>
                  <a:lnTo>
                    <a:pt x="44500" y="75868"/>
                  </a:lnTo>
                  <a:lnTo>
                    <a:pt x="20588" y="113477"/>
                  </a:lnTo>
                  <a:lnTo>
                    <a:pt x="5349" y="156110"/>
                  </a:lnTo>
                  <a:lnTo>
                    <a:pt x="0" y="202552"/>
                  </a:lnTo>
                  <a:lnTo>
                    <a:pt x="5349" y="248994"/>
                  </a:lnTo>
                  <a:lnTo>
                    <a:pt x="20588" y="291627"/>
                  </a:lnTo>
                  <a:lnTo>
                    <a:pt x="44500" y="329236"/>
                  </a:lnTo>
                  <a:lnTo>
                    <a:pt x="75868" y="360604"/>
                  </a:lnTo>
                  <a:lnTo>
                    <a:pt x="113477" y="384516"/>
                  </a:lnTo>
                  <a:lnTo>
                    <a:pt x="156110" y="399754"/>
                  </a:lnTo>
                  <a:lnTo>
                    <a:pt x="202552" y="405104"/>
                  </a:lnTo>
                  <a:lnTo>
                    <a:pt x="248993" y="399754"/>
                  </a:lnTo>
                  <a:lnTo>
                    <a:pt x="291624" y="384516"/>
                  </a:lnTo>
                  <a:lnTo>
                    <a:pt x="329231" y="360604"/>
                  </a:lnTo>
                  <a:lnTo>
                    <a:pt x="360596" y="329236"/>
                  </a:lnTo>
                  <a:lnTo>
                    <a:pt x="384505" y="291627"/>
                  </a:lnTo>
                  <a:lnTo>
                    <a:pt x="399742" y="248994"/>
                  </a:lnTo>
                  <a:lnTo>
                    <a:pt x="405091" y="202552"/>
                  </a:lnTo>
                  <a:lnTo>
                    <a:pt x="401164" y="162852"/>
                  </a:lnTo>
                  <a:lnTo>
                    <a:pt x="389675" y="125042"/>
                  </a:lnTo>
                  <a:lnTo>
                    <a:pt x="371064" y="90182"/>
                  </a:lnTo>
                  <a:lnTo>
                    <a:pt x="345770" y="59334"/>
                  </a:lnTo>
                  <a:lnTo>
                    <a:pt x="314921" y="34038"/>
                  </a:lnTo>
                  <a:lnTo>
                    <a:pt x="280061" y="15422"/>
                  </a:lnTo>
                  <a:lnTo>
                    <a:pt x="242251" y="3929"/>
                  </a:lnTo>
                  <a:lnTo>
                    <a:pt x="20255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69162" y="229780"/>
              <a:ext cx="311150" cy="311150"/>
            </a:xfrm>
            <a:custGeom>
              <a:avLst/>
              <a:gdLst/>
              <a:ahLst/>
              <a:cxnLst/>
              <a:rect l="l" t="t" r="r" b="b"/>
              <a:pathLst>
                <a:path w="311150" h="311150">
                  <a:moveTo>
                    <a:pt x="155397" y="0"/>
                  </a:moveTo>
                  <a:lnTo>
                    <a:pt x="106278" y="7921"/>
                  </a:lnTo>
                  <a:lnTo>
                    <a:pt x="63620" y="29981"/>
                  </a:lnTo>
                  <a:lnTo>
                    <a:pt x="29981" y="63620"/>
                  </a:lnTo>
                  <a:lnTo>
                    <a:pt x="7921" y="106278"/>
                  </a:lnTo>
                  <a:lnTo>
                    <a:pt x="0" y="155397"/>
                  </a:lnTo>
                  <a:lnTo>
                    <a:pt x="7921" y="204515"/>
                  </a:lnTo>
                  <a:lnTo>
                    <a:pt x="29981" y="247174"/>
                  </a:lnTo>
                  <a:lnTo>
                    <a:pt x="63620" y="280812"/>
                  </a:lnTo>
                  <a:lnTo>
                    <a:pt x="106278" y="302872"/>
                  </a:lnTo>
                  <a:lnTo>
                    <a:pt x="155397" y="310794"/>
                  </a:lnTo>
                  <a:lnTo>
                    <a:pt x="204515" y="302872"/>
                  </a:lnTo>
                  <a:lnTo>
                    <a:pt x="247174" y="280812"/>
                  </a:lnTo>
                  <a:lnTo>
                    <a:pt x="280812" y="247174"/>
                  </a:lnTo>
                  <a:lnTo>
                    <a:pt x="302872" y="204515"/>
                  </a:lnTo>
                  <a:lnTo>
                    <a:pt x="310794" y="155397"/>
                  </a:lnTo>
                  <a:lnTo>
                    <a:pt x="307781" y="124939"/>
                  </a:lnTo>
                  <a:lnTo>
                    <a:pt x="284685" y="69181"/>
                  </a:lnTo>
                  <a:lnTo>
                    <a:pt x="241607" y="26108"/>
                  </a:lnTo>
                  <a:lnTo>
                    <a:pt x="185853" y="3013"/>
                  </a:lnTo>
                  <a:lnTo>
                    <a:pt x="1553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00112" y="249554"/>
              <a:ext cx="48895" cy="271780"/>
            </a:xfrm>
            <a:custGeom>
              <a:avLst/>
              <a:gdLst/>
              <a:ahLst/>
              <a:cxnLst/>
              <a:rect l="l" t="t" r="r" b="b"/>
              <a:pathLst>
                <a:path w="48895" h="271780">
                  <a:moveTo>
                    <a:pt x="48882" y="66382"/>
                  </a:moveTo>
                  <a:lnTo>
                    <a:pt x="0" y="66382"/>
                  </a:lnTo>
                  <a:lnTo>
                    <a:pt x="0" y="271259"/>
                  </a:lnTo>
                  <a:lnTo>
                    <a:pt x="48882" y="271259"/>
                  </a:lnTo>
                  <a:lnTo>
                    <a:pt x="48882" y="66382"/>
                  </a:lnTo>
                  <a:close/>
                </a:path>
                <a:path w="48895" h="271780">
                  <a:moveTo>
                    <a:pt x="48882" y="0"/>
                  </a:moveTo>
                  <a:lnTo>
                    <a:pt x="0" y="0"/>
                  </a:lnTo>
                  <a:lnTo>
                    <a:pt x="0" y="48869"/>
                  </a:lnTo>
                  <a:lnTo>
                    <a:pt x="48882" y="48869"/>
                  </a:lnTo>
                  <a:lnTo>
                    <a:pt x="48882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Terminologies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10242" y="1000188"/>
            <a:ext cx="6216015" cy="1945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Worker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30" dirty="0">
                <a:latin typeface="Arial"/>
                <a:cs typeface="Arial"/>
              </a:rPr>
              <a:t>Node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place,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Executor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resides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Executor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JVM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launched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node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execute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tasks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Driver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Will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have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computation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Keeps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memory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disk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reading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external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spc="-25" dirty="0">
                <a:latin typeface="Arial"/>
                <a:cs typeface="Arial"/>
              </a:rPr>
              <a:t>Job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Collection</a:t>
            </a:r>
            <a:r>
              <a:rPr sz="1400" spc="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1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Stages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Stage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0144" y="2920428"/>
            <a:ext cx="344233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280" indent="-335280">
              <a:lnSpc>
                <a:spcPct val="100000"/>
              </a:lnSpc>
              <a:spcBef>
                <a:spcPts val="100"/>
              </a:spcBef>
              <a:buChar char="○"/>
              <a:tabLst>
                <a:tab pos="335280" algn="l"/>
              </a:tabLst>
            </a:pPr>
            <a:r>
              <a:rPr sz="1400" spc="-40" dirty="0">
                <a:latin typeface="Arial"/>
                <a:cs typeface="Arial"/>
              </a:rPr>
              <a:t>Each</a:t>
            </a:r>
            <a:r>
              <a:rPr sz="1400" dirty="0">
                <a:latin typeface="Arial"/>
                <a:cs typeface="Arial"/>
              </a:rPr>
              <a:t> Job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have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 more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Stages</a:t>
            </a:r>
            <a:endParaRPr sz="1400">
              <a:latin typeface="Arial"/>
              <a:cs typeface="Arial"/>
            </a:endParaRPr>
          </a:p>
          <a:p>
            <a:pPr marL="335280" indent="-335280">
              <a:lnSpc>
                <a:spcPct val="100000"/>
              </a:lnSpc>
              <a:buChar char="○"/>
              <a:tabLst>
                <a:tab pos="335280" algn="l"/>
              </a:tabLst>
            </a:pPr>
            <a:r>
              <a:rPr sz="1400" spc="-20" dirty="0">
                <a:latin typeface="Arial"/>
                <a:cs typeface="Arial"/>
              </a:rPr>
              <a:t>Stages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executed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sequentially</a:t>
            </a:r>
            <a:endParaRPr sz="1400">
              <a:latin typeface="Arial"/>
              <a:cs typeface="Arial"/>
            </a:endParaRPr>
          </a:p>
          <a:p>
            <a:pPr marL="335280" indent="-335280">
              <a:lnSpc>
                <a:spcPct val="100000"/>
              </a:lnSpc>
              <a:buChar char="○"/>
              <a:tabLst>
                <a:tab pos="335280" algn="l"/>
              </a:tabLst>
            </a:pPr>
            <a:r>
              <a:rPr sz="1400" spc="-40" dirty="0">
                <a:latin typeface="Arial"/>
                <a:cs typeface="Arial"/>
              </a:rPr>
              <a:t>Each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Stage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has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tasks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244" y="3453828"/>
            <a:ext cx="4147185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z="1400" spc="-20" dirty="0">
                <a:latin typeface="Arial"/>
                <a:cs typeface="Arial"/>
              </a:rPr>
              <a:t>Task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Unit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work,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sent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Executor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244" y="4093908"/>
            <a:ext cx="3989070" cy="6654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Partition</a:t>
            </a:r>
            <a:endParaRPr sz="1400">
              <a:latin typeface="Arial"/>
              <a:cs typeface="Arial"/>
            </a:endParaRPr>
          </a:p>
          <a:p>
            <a:pPr marL="80518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5180" algn="l"/>
              </a:tabLst>
            </a:pPr>
            <a:r>
              <a:rPr sz="1400" dirty="0">
                <a:latin typeface="Arial"/>
                <a:cs typeface="Arial"/>
              </a:rPr>
              <a:t>Data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unit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what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will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handled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parallelly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75601" y="648550"/>
            <a:ext cx="6985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solidFill>
                  <a:srgbClr val="424242"/>
                </a:solidFill>
                <a:latin typeface="Calibri"/>
                <a:cs typeface="Calibri"/>
              </a:rPr>
              <a:t>Information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2068" y="108280"/>
            <a:ext cx="1541843" cy="7955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2400" y="2877554"/>
            <a:ext cx="7313295" cy="86360"/>
            <a:chOff x="912400" y="2877554"/>
            <a:chExt cx="7313295" cy="86360"/>
          </a:xfrm>
        </p:grpSpPr>
        <p:sp>
          <p:nvSpPr>
            <p:cNvPr id="4" name="object 4"/>
            <p:cNvSpPr/>
            <p:nvPr/>
          </p:nvSpPr>
          <p:spPr>
            <a:xfrm>
              <a:off x="912400" y="2877554"/>
              <a:ext cx="1424305" cy="86360"/>
            </a:xfrm>
            <a:custGeom>
              <a:avLst/>
              <a:gdLst/>
              <a:ahLst/>
              <a:cxnLst/>
              <a:rect l="l" t="t" r="r" b="b"/>
              <a:pathLst>
                <a:path w="1424305" h="86360">
                  <a:moveTo>
                    <a:pt x="1423797" y="0"/>
                  </a:moveTo>
                  <a:lnTo>
                    <a:pt x="0" y="0"/>
                  </a:lnTo>
                  <a:lnTo>
                    <a:pt x="0" y="85799"/>
                  </a:lnTo>
                  <a:lnTo>
                    <a:pt x="1423797" y="85799"/>
                  </a:lnTo>
                  <a:lnTo>
                    <a:pt x="1423797" y="0"/>
                  </a:lnTo>
                  <a:close/>
                </a:path>
              </a:pathLst>
            </a:custGeom>
            <a:solidFill>
              <a:srgbClr val="24A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36203" y="2877554"/>
              <a:ext cx="5889625" cy="86360"/>
            </a:xfrm>
            <a:custGeom>
              <a:avLst/>
              <a:gdLst/>
              <a:ahLst/>
              <a:cxnLst/>
              <a:rect l="l" t="t" r="r" b="b"/>
              <a:pathLst>
                <a:path w="5889625" h="86360">
                  <a:moveTo>
                    <a:pt x="5889307" y="0"/>
                  </a:moveTo>
                  <a:lnTo>
                    <a:pt x="0" y="0"/>
                  </a:lnTo>
                  <a:lnTo>
                    <a:pt x="0" y="85799"/>
                  </a:lnTo>
                  <a:lnTo>
                    <a:pt x="5889307" y="85799"/>
                  </a:lnTo>
                  <a:lnTo>
                    <a:pt x="58893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3265" y="1607616"/>
            <a:ext cx="1076324" cy="10763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60558" y="1888223"/>
            <a:ext cx="2193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35" dirty="0">
                <a:solidFill>
                  <a:srgbClr val="000000"/>
                </a:solidFill>
                <a:latin typeface="Arial"/>
                <a:cs typeface="Arial"/>
              </a:rPr>
              <a:t>Databricks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8918" y="847039"/>
            <a:ext cx="4383405" cy="29057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63855" indent="-351155">
              <a:lnSpc>
                <a:spcPct val="100000"/>
              </a:lnSpc>
              <a:spcBef>
                <a:spcPts val="7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What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Databricks?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Databricks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History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Working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with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Databricks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Community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Edition</a:t>
            </a:r>
            <a:endParaRPr sz="1600">
              <a:latin typeface="Arial"/>
              <a:cs typeface="Arial"/>
            </a:endParaRPr>
          </a:p>
          <a:p>
            <a:pPr marL="821055" lvl="1" indent="-351155">
              <a:lnSpc>
                <a:spcPct val="100000"/>
              </a:lnSpc>
              <a:spcBef>
                <a:spcPts val="600"/>
              </a:spcBef>
              <a:buChar char="○"/>
              <a:tabLst>
                <a:tab pos="821055" algn="l"/>
              </a:tabLst>
            </a:pPr>
            <a:r>
              <a:rPr sz="1600" dirty="0">
                <a:latin typeface="Arial"/>
                <a:cs typeface="Arial"/>
              </a:rPr>
              <a:t>Spin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up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Cluster</a:t>
            </a:r>
            <a:endParaRPr sz="1600">
              <a:latin typeface="Arial"/>
              <a:cs typeface="Arial"/>
            </a:endParaRPr>
          </a:p>
          <a:p>
            <a:pPr marL="821055" lvl="1" indent="-351155">
              <a:lnSpc>
                <a:spcPct val="100000"/>
              </a:lnSpc>
              <a:spcBef>
                <a:spcPts val="600"/>
              </a:spcBef>
              <a:buChar char="○"/>
              <a:tabLst>
                <a:tab pos="821055" algn="l"/>
              </a:tabLst>
            </a:pPr>
            <a:r>
              <a:rPr sz="1600" dirty="0">
                <a:latin typeface="Arial"/>
                <a:cs typeface="Arial"/>
              </a:rPr>
              <a:t>Create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new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40" dirty="0">
                <a:latin typeface="Arial"/>
                <a:cs typeface="Arial"/>
              </a:rPr>
              <a:t>Notebook</a:t>
            </a:r>
            <a:endParaRPr sz="1600">
              <a:latin typeface="Arial"/>
              <a:cs typeface="Arial"/>
            </a:endParaRPr>
          </a:p>
          <a:p>
            <a:pPr marL="821055" lvl="1" indent="-351155">
              <a:lnSpc>
                <a:spcPct val="100000"/>
              </a:lnSpc>
              <a:spcBef>
                <a:spcPts val="600"/>
              </a:spcBef>
              <a:buChar char="○"/>
              <a:tabLst>
                <a:tab pos="821055" algn="l"/>
              </a:tabLst>
            </a:pPr>
            <a:r>
              <a:rPr sz="1600" dirty="0">
                <a:latin typeface="Arial"/>
                <a:cs typeface="Arial"/>
              </a:rPr>
              <a:t>Writing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Spark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Programs</a:t>
            </a:r>
            <a:endParaRPr sz="1600">
              <a:latin typeface="Arial"/>
              <a:cs typeface="Arial"/>
            </a:endParaRPr>
          </a:p>
          <a:p>
            <a:pPr marL="821055" lvl="1" indent="-351155">
              <a:lnSpc>
                <a:spcPct val="100000"/>
              </a:lnSpc>
              <a:spcBef>
                <a:spcPts val="600"/>
              </a:spcBef>
              <a:buChar char="○"/>
              <a:tabLst>
                <a:tab pos="821055" algn="l"/>
              </a:tabLst>
            </a:pPr>
            <a:r>
              <a:rPr sz="1600" dirty="0">
                <a:latin typeface="Arial"/>
                <a:cs typeface="Arial"/>
              </a:rPr>
              <a:t>Uploading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files</a:t>
            </a:r>
            <a:r>
              <a:rPr sz="1600" spc="85" dirty="0">
                <a:latin typeface="Arial"/>
                <a:cs typeface="Arial"/>
              </a:rPr>
              <a:t> </a:t>
            </a:r>
            <a:r>
              <a:rPr sz="1600" spc="65" dirty="0">
                <a:latin typeface="Arial"/>
                <a:cs typeface="Arial"/>
              </a:rPr>
              <a:t>to</a:t>
            </a:r>
            <a:r>
              <a:rPr sz="1600" spc="9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DBFS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dirty="0">
                <a:latin typeface="Arial"/>
                <a:cs typeface="Arial"/>
              </a:rPr>
              <a:t>How </a:t>
            </a:r>
            <a:r>
              <a:rPr sz="1600" spc="-25" dirty="0">
                <a:latin typeface="Arial"/>
                <a:cs typeface="Arial"/>
              </a:rPr>
              <a:t>Spark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Works</a:t>
            </a:r>
            <a:r>
              <a:rPr sz="1600" dirty="0">
                <a:latin typeface="Arial"/>
                <a:cs typeface="Arial"/>
              </a:rPr>
              <a:t> in the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Background?</a:t>
            </a:r>
            <a:endParaRPr sz="1600">
              <a:latin typeface="Arial"/>
              <a:cs typeface="Arial"/>
            </a:endParaRPr>
          </a:p>
          <a:p>
            <a:pPr marL="363855" indent="-351155">
              <a:lnSpc>
                <a:spcPct val="100000"/>
              </a:lnSpc>
              <a:spcBef>
                <a:spcPts val="600"/>
              </a:spcBef>
              <a:buChar char="●"/>
              <a:tabLst>
                <a:tab pos="363855" algn="l"/>
              </a:tabLst>
            </a:pPr>
            <a:r>
              <a:rPr sz="1600" spc="-60" dirty="0">
                <a:latin typeface="Arial"/>
                <a:cs typeface="Arial"/>
              </a:rPr>
              <a:t>Class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Exercise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Table</a:t>
            </a:r>
            <a:r>
              <a:rPr spc="-70" dirty="0"/>
              <a:t> </a:t>
            </a:r>
            <a:r>
              <a:rPr spc="65" dirty="0"/>
              <a:t>of</a:t>
            </a:r>
            <a:r>
              <a:rPr spc="-70" dirty="0"/>
              <a:t> </a:t>
            </a:r>
            <a:r>
              <a:rPr spc="-10" dirty="0"/>
              <a:t>Content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15722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Databricks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0242" y="893508"/>
            <a:ext cx="7739380" cy="3865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118110" indent="-336550">
              <a:lnSpc>
                <a:spcPct val="150000"/>
              </a:lnSpc>
              <a:spcBef>
                <a:spcPts val="100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Databricks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headquartered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San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Francisco,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California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was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founded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creators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open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source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projects,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including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Apache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Spark,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Delta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Lake,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MLflow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Koalas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Cloud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Analytics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platform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processing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transforming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large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quantities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20" dirty="0">
                <a:latin typeface="Arial"/>
                <a:cs typeface="Arial"/>
              </a:rPr>
              <a:t>Apache-</a:t>
            </a:r>
            <a:r>
              <a:rPr sz="1400" dirty="0">
                <a:latin typeface="Arial"/>
                <a:cs typeface="Arial"/>
              </a:rPr>
              <a:t>Spark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platform</a:t>
            </a:r>
            <a:endParaRPr sz="1400">
              <a:latin typeface="Arial"/>
              <a:cs typeface="Arial"/>
            </a:endParaRPr>
          </a:p>
          <a:p>
            <a:pPr marL="348615" marR="343535" indent="-336550">
              <a:lnSpc>
                <a:spcPct val="150000"/>
              </a:lnSpc>
              <a:buChar char="●"/>
              <a:tabLst>
                <a:tab pos="348615" algn="l"/>
              </a:tabLst>
            </a:pPr>
            <a:r>
              <a:rPr sz="1400" spc="-70" dirty="0">
                <a:latin typeface="Arial"/>
                <a:cs typeface="Arial"/>
              </a:rPr>
              <a:t>Runs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distributed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system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behind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scenes</a:t>
            </a:r>
            <a:r>
              <a:rPr sz="1400" spc="60" dirty="0">
                <a:latin typeface="Arial"/>
                <a:cs typeface="Arial"/>
              </a:rPr>
              <a:t> to </a:t>
            </a:r>
            <a:r>
              <a:rPr sz="1400" dirty="0">
                <a:latin typeface="Arial"/>
                <a:cs typeface="Arial"/>
              </a:rPr>
              <a:t>enable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distributed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parallel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processing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handling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massive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workloads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Available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AWS,</a:t>
            </a:r>
            <a:r>
              <a:rPr sz="1400" spc="-10" dirty="0">
                <a:latin typeface="Arial"/>
                <a:cs typeface="Arial"/>
              </a:rPr>
              <a:t> Azure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GCP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Supports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commonly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programming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languages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like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Scala,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Python,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90" dirty="0">
                <a:latin typeface="Arial"/>
                <a:cs typeface="Arial"/>
              </a:rPr>
              <a:t>R,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SQL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Integrates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easily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other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Cloud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services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Supports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various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formats,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connects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hundred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sources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Growing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community,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extensive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documentation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support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20" dirty="0">
                <a:latin typeface="Arial"/>
                <a:cs typeface="Arial"/>
              </a:rPr>
              <a:t>Thousands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global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customers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Databricks</a:t>
            </a:r>
            <a:r>
              <a:rPr spc="-125" dirty="0"/>
              <a:t> </a:t>
            </a:r>
            <a:r>
              <a:rPr spc="-10" dirty="0"/>
              <a:t>History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5952" y="1965286"/>
            <a:ext cx="8122284" cy="1254125"/>
            <a:chOff x="515952" y="1965286"/>
            <a:chExt cx="8122284" cy="1254125"/>
          </a:xfrm>
        </p:grpSpPr>
        <p:sp>
          <p:nvSpPr>
            <p:cNvPr id="4" name="object 4"/>
            <p:cNvSpPr/>
            <p:nvPr/>
          </p:nvSpPr>
          <p:spPr>
            <a:xfrm>
              <a:off x="515952" y="2438399"/>
              <a:ext cx="8122284" cy="781050"/>
            </a:xfrm>
            <a:custGeom>
              <a:avLst/>
              <a:gdLst/>
              <a:ahLst/>
              <a:cxnLst/>
              <a:rect l="l" t="t" r="r" b="b"/>
              <a:pathLst>
                <a:path w="8122284" h="781050">
                  <a:moveTo>
                    <a:pt x="24392" y="195148"/>
                  </a:moveTo>
                  <a:lnTo>
                    <a:pt x="0" y="195148"/>
                  </a:lnTo>
                  <a:lnTo>
                    <a:pt x="0" y="585449"/>
                  </a:lnTo>
                  <a:lnTo>
                    <a:pt x="24392" y="585449"/>
                  </a:lnTo>
                  <a:lnTo>
                    <a:pt x="24392" y="195148"/>
                  </a:lnTo>
                  <a:close/>
                </a:path>
                <a:path w="8122284" h="781050">
                  <a:moveTo>
                    <a:pt x="97571" y="195148"/>
                  </a:moveTo>
                  <a:lnTo>
                    <a:pt x="48785" y="195148"/>
                  </a:lnTo>
                  <a:lnTo>
                    <a:pt x="48785" y="585449"/>
                  </a:lnTo>
                  <a:lnTo>
                    <a:pt x="97571" y="585449"/>
                  </a:lnTo>
                  <a:lnTo>
                    <a:pt x="97571" y="195148"/>
                  </a:lnTo>
                  <a:close/>
                </a:path>
                <a:path w="8122284" h="781050">
                  <a:moveTo>
                    <a:pt x="7731592" y="0"/>
                  </a:moveTo>
                  <a:lnTo>
                    <a:pt x="7731592" y="195148"/>
                  </a:lnTo>
                  <a:lnTo>
                    <a:pt x="121964" y="195148"/>
                  </a:lnTo>
                  <a:lnTo>
                    <a:pt x="121964" y="585444"/>
                  </a:lnTo>
                  <a:lnTo>
                    <a:pt x="7731592" y="585444"/>
                  </a:lnTo>
                  <a:lnTo>
                    <a:pt x="7731592" y="780592"/>
                  </a:lnTo>
                  <a:lnTo>
                    <a:pt x="8121901" y="390296"/>
                  </a:lnTo>
                  <a:lnTo>
                    <a:pt x="7731592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02439" y="2686507"/>
              <a:ext cx="283210" cy="278130"/>
            </a:xfrm>
            <a:custGeom>
              <a:avLst/>
              <a:gdLst/>
              <a:ahLst/>
              <a:cxnLst/>
              <a:rect l="l" t="t" r="r" b="b"/>
              <a:pathLst>
                <a:path w="283209" h="278130">
                  <a:moveTo>
                    <a:pt x="141451" y="0"/>
                  </a:moveTo>
                  <a:lnTo>
                    <a:pt x="96742" y="7088"/>
                  </a:lnTo>
                  <a:lnTo>
                    <a:pt x="57912" y="26828"/>
                  </a:lnTo>
                  <a:lnTo>
                    <a:pt x="27292" y="56929"/>
                  </a:lnTo>
                  <a:lnTo>
                    <a:pt x="7211" y="95100"/>
                  </a:lnTo>
                  <a:lnTo>
                    <a:pt x="0" y="139052"/>
                  </a:lnTo>
                  <a:lnTo>
                    <a:pt x="7211" y="183003"/>
                  </a:lnTo>
                  <a:lnTo>
                    <a:pt x="27292" y="221174"/>
                  </a:lnTo>
                  <a:lnTo>
                    <a:pt x="57912" y="251275"/>
                  </a:lnTo>
                  <a:lnTo>
                    <a:pt x="96742" y="271015"/>
                  </a:lnTo>
                  <a:lnTo>
                    <a:pt x="141451" y="278104"/>
                  </a:lnTo>
                  <a:lnTo>
                    <a:pt x="186159" y="271015"/>
                  </a:lnTo>
                  <a:lnTo>
                    <a:pt x="224988" y="251275"/>
                  </a:lnTo>
                  <a:lnTo>
                    <a:pt x="255607" y="221174"/>
                  </a:lnTo>
                  <a:lnTo>
                    <a:pt x="275686" y="183003"/>
                  </a:lnTo>
                  <a:lnTo>
                    <a:pt x="282897" y="139052"/>
                  </a:lnTo>
                  <a:lnTo>
                    <a:pt x="280154" y="111796"/>
                  </a:lnTo>
                  <a:lnTo>
                    <a:pt x="259133" y="61905"/>
                  </a:lnTo>
                  <a:lnTo>
                    <a:pt x="219925" y="23365"/>
                  </a:lnTo>
                  <a:lnTo>
                    <a:pt x="169175" y="2697"/>
                  </a:lnTo>
                  <a:lnTo>
                    <a:pt x="1414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3905" y="1976399"/>
              <a:ext cx="0" cy="671195"/>
            </a:xfrm>
            <a:custGeom>
              <a:avLst/>
              <a:gdLst/>
              <a:ahLst/>
              <a:cxnLst/>
              <a:rect l="l" t="t" r="r" b="b"/>
              <a:pathLst>
                <a:path h="671194">
                  <a:moveTo>
                    <a:pt x="0" y="671093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5773" y="1214259"/>
            <a:ext cx="89026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4775" algn="just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Databricks </a:t>
            </a:r>
            <a:r>
              <a:rPr sz="1100" dirty="0">
                <a:latin typeface="Arial"/>
                <a:cs typeface="Arial"/>
              </a:rPr>
              <a:t>founded</a:t>
            </a:r>
            <a:r>
              <a:rPr sz="1100" spc="15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by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creators </a:t>
            </a:r>
            <a:r>
              <a:rPr sz="1100" dirty="0">
                <a:latin typeface="Arial"/>
                <a:cs typeface="Arial"/>
              </a:rPr>
              <a:t>Apache </a:t>
            </a:r>
            <a:r>
              <a:rPr sz="1100" spc="-35" dirty="0">
                <a:latin typeface="Arial"/>
                <a:cs typeface="Arial"/>
              </a:rPr>
              <a:t>Spark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2464" y="3076511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2013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42515" y="1976996"/>
            <a:ext cx="5983605" cy="1686560"/>
            <a:chOff x="2042515" y="1976996"/>
            <a:chExt cx="5983605" cy="1686560"/>
          </a:xfrm>
        </p:grpSpPr>
        <p:sp>
          <p:nvSpPr>
            <p:cNvPr id="10" name="object 10"/>
            <p:cNvSpPr/>
            <p:nvPr/>
          </p:nvSpPr>
          <p:spPr>
            <a:xfrm>
              <a:off x="2042515" y="2686506"/>
              <a:ext cx="1423035" cy="278130"/>
            </a:xfrm>
            <a:custGeom>
              <a:avLst/>
              <a:gdLst/>
              <a:ahLst/>
              <a:cxnLst/>
              <a:rect l="l" t="t" r="r" b="b"/>
              <a:pathLst>
                <a:path w="1423035" h="278130">
                  <a:moveTo>
                    <a:pt x="282892" y="139052"/>
                  </a:moveTo>
                  <a:lnTo>
                    <a:pt x="272122" y="85839"/>
                  </a:lnTo>
                  <a:lnTo>
                    <a:pt x="241465" y="40728"/>
                  </a:lnTo>
                  <a:lnTo>
                    <a:pt x="195567" y="10591"/>
                  </a:lnTo>
                  <a:lnTo>
                    <a:pt x="141452" y="0"/>
                  </a:lnTo>
                  <a:lnTo>
                    <a:pt x="96735" y="7099"/>
                  </a:lnTo>
                  <a:lnTo>
                    <a:pt x="57899" y="26835"/>
                  </a:lnTo>
                  <a:lnTo>
                    <a:pt x="27279" y="56934"/>
                  </a:lnTo>
                  <a:lnTo>
                    <a:pt x="7200" y="95110"/>
                  </a:lnTo>
                  <a:lnTo>
                    <a:pt x="0" y="139052"/>
                  </a:lnTo>
                  <a:lnTo>
                    <a:pt x="7200" y="183007"/>
                  </a:lnTo>
                  <a:lnTo>
                    <a:pt x="27279" y="221183"/>
                  </a:lnTo>
                  <a:lnTo>
                    <a:pt x="57899" y="251282"/>
                  </a:lnTo>
                  <a:lnTo>
                    <a:pt x="96735" y="271018"/>
                  </a:lnTo>
                  <a:lnTo>
                    <a:pt x="141452" y="278104"/>
                  </a:lnTo>
                  <a:lnTo>
                    <a:pt x="186156" y="271018"/>
                  </a:lnTo>
                  <a:lnTo>
                    <a:pt x="224980" y="251282"/>
                  </a:lnTo>
                  <a:lnTo>
                    <a:pt x="255600" y="221183"/>
                  </a:lnTo>
                  <a:lnTo>
                    <a:pt x="275678" y="183007"/>
                  </a:lnTo>
                  <a:lnTo>
                    <a:pt x="282892" y="139052"/>
                  </a:lnTo>
                  <a:close/>
                </a:path>
                <a:path w="1423035" h="278130">
                  <a:moveTo>
                    <a:pt x="1422971" y="139052"/>
                  </a:moveTo>
                  <a:lnTo>
                    <a:pt x="1412201" y="85839"/>
                  </a:lnTo>
                  <a:lnTo>
                    <a:pt x="1381544" y="40728"/>
                  </a:lnTo>
                  <a:lnTo>
                    <a:pt x="1335646" y="10591"/>
                  </a:lnTo>
                  <a:lnTo>
                    <a:pt x="1281518" y="0"/>
                  </a:lnTo>
                  <a:lnTo>
                    <a:pt x="1236802" y="7099"/>
                  </a:lnTo>
                  <a:lnTo>
                    <a:pt x="1197978" y="26835"/>
                  </a:lnTo>
                  <a:lnTo>
                    <a:pt x="1167358" y="56934"/>
                  </a:lnTo>
                  <a:lnTo>
                    <a:pt x="1147267" y="95110"/>
                  </a:lnTo>
                  <a:lnTo>
                    <a:pt x="1140066" y="139052"/>
                  </a:lnTo>
                  <a:lnTo>
                    <a:pt x="1147267" y="183007"/>
                  </a:lnTo>
                  <a:lnTo>
                    <a:pt x="1167358" y="221183"/>
                  </a:lnTo>
                  <a:lnTo>
                    <a:pt x="1197978" y="251282"/>
                  </a:lnTo>
                  <a:lnTo>
                    <a:pt x="1236802" y="271018"/>
                  </a:lnTo>
                  <a:lnTo>
                    <a:pt x="1281518" y="278104"/>
                  </a:lnTo>
                  <a:lnTo>
                    <a:pt x="1326222" y="271018"/>
                  </a:lnTo>
                  <a:lnTo>
                    <a:pt x="1365046" y="251282"/>
                  </a:lnTo>
                  <a:lnTo>
                    <a:pt x="1395666" y="221183"/>
                  </a:lnTo>
                  <a:lnTo>
                    <a:pt x="1415757" y="183007"/>
                  </a:lnTo>
                  <a:lnTo>
                    <a:pt x="1422971" y="13905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4034" y="1976996"/>
              <a:ext cx="0" cy="671195"/>
            </a:xfrm>
            <a:custGeom>
              <a:avLst/>
              <a:gdLst/>
              <a:ahLst/>
              <a:cxnLst/>
              <a:rect l="l" t="t" r="r" b="b"/>
              <a:pathLst>
                <a:path h="671194">
                  <a:moveTo>
                    <a:pt x="0" y="671106"/>
                  </a:moveTo>
                  <a:lnTo>
                    <a:pt x="0" y="0"/>
                  </a:lnTo>
                </a:path>
              </a:pathLst>
            </a:custGeom>
            <a:ln w="222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22546" y="2686506"/>
              <a:ext cx="3703320" cy="288925"/>
            </a:xfrm>
            <a:custGeom>
              <a:avLst/>
              <a:gdLst/>
              <a:ahLst/>
              <a:cxnLst/>
              <a:rect l="l" t="t" r="r" b="b"/>
              <a:pathLst>
                <a:path w="3703320" h="288925">
                  <a:moveTo>
                    <a:pt x="282905" y="139052"/>
                  </a:moveTo>
                  <a:lnTo>
                    <a:pt x="272135" y="85839"/>
                  </a:lnTo>
                  <a:lnTo>
                    <a:pt x="241477" y="40728"/>
                  </a:lnTo>
                  <a:lnTo>
                    <a:pt x="195580" y="10591"/>
                  </a:lnTo>
                  <a:lnTo>
                    <a:pt x="141452" y="0"/>
                  </a:lnTo>
                  <a:lnTo>
                    <a:pt x="96735" y="7099"/>
                  </a:lnTo>
                  <a:lnTo>
                    <a:pt x="57912" y="26835"/>
                  </a:lnTo>
                  <a:lnTo>
                    <a:pt x="27292" y="56934"/>
                  </a:lnTo>
                  <a:lnTo>
                    <a:pt x="7200" y="95110"/>
                  </a:lnTo>
                  <a:lnTo>
                    <a:pt x="0" y="139052"/>
                  </a:lnTo>
                  <a:lnTo>
                    <a:pt x="7200" y="183007"/>
                  </a:lnTo>
                  <a:lnTo>
                    <a:pt x="27292" y="221183"/>
                  </a:lnTo>
                  <a:lnTo>
                    <a:pt x="57912" y="251282"/>
                  </a:lnTo>
                  <a:lnTo>
                    <a:pt x="96735" y="271018"/>
                  </a:lnTo>
                  <a:lnTo>
                    <a:pt x="141452" y="278104"/>
                  </a:lnTo>
                  <a:lnTo>
                    <a:pt x="186156" y="271018"/>
                  </a:lnTo>
                  <a:lnTo>
                    <a:pt x="224980" y="251282"/>
                  </a:lnTo>
                  <a:lnTo>
                    <a:pt x="255600" y="221183"/>
                  </a:lnTo>
                  <a:lnTo>
                    <a:pt x="275691" y="183007"/>
                  </a:lnTo>
                  <a:lnTo>
                    <a:pt x="282905" y="139052"/>
                  </a:lnTo>
                  <a:close/>
                </a:path>
                <a:path w="3703320" h="288925">
                  <a:moveTo>
                    <a:pt x="1423085" y="139052"/>
                  </a:moveTo>
                  <a:lnTo>
                    <a:pt x="1412316" y="85839"/>
                  </a:lnTo>
                  <a:lnTo>
                    <a:pt x="1381658" y="40728"/>
                  </a:lnTo>
                  <a:lnTo>
                    <a:pt x="1335760" y="10591"/>
                  </a:lnTo>
                  <a:lnTo>
                    <a:pt x="1281633" y="0"/>
                  </a:lnTo>
                  <a:lnTo>
                    <a:pt x="1236916" y="7099"/>
                  </a:lnTo>
                  <a:lnTo>
                    <a:pt x="1198092" y="26835"/>
                  </a:lnTo>
                  <a:lnTo>
                    <a:pt x="1167472" y="56934"/>
                  </a:lnTo>
                  <a:lnTo>
                    <a:pt x="1147381" y="95110"/>
                  </a:lnTo>
                  <a:lnTo>
                    <a:pt x="1140180" y="139052"/>
                  </a:lnTo>
                  <a:lnTo>
                    <a:pt x="1147381" y="183007"/>
                  </a:lnTo>
                  <a:lnTo>
                    <a:pt x="1167472" y="221183"/>
                  </a:lnTo>
                  <a:lnTo>
                    <a:pt x="1198092" y="251282"/>
                  </a:lnTo>
                  <a:lnTo>
                    <a:pt x="1236916" y="271018"/>
                  </a:lnTo>
                  <a:lnTo>
                    <a:pt x="1281633" y="278104"/>
                  </a:lnTo>
                  <a:lnTo>
                    <a:pt x="1326337" y="271018"/>
                  </a:lnTo>
                  <a:lnTo>
                    <a:pt x="1365161" y="251282"/>
                  </a:lnTo>
                  <a:lnTo>
                    <a:pt x="1395780" y="221183"/>
                  </a:lnTo>
                  <a:lnTo>
                    <a:pt x="1415872" y="183007"/>
                  </a:lnTo>
                  <a:lnTo>
                    <a:pt x="1423085" y="139052"/>
                  </a:lnTo>
                  <a:close/>
                </a:path>
                <a:path w="3703320" h="288925">
                  <a:moveTo>
                    <a:pt x="2563164" y="139052"/>
                  </a:moveTo>
                  <a:lnTo>
                    <a:pt x="2552395" y="85839"/>
                  </a:lnTo>
                  <a:lnTo>
                    <a:pt x="2521737" y="40728"/>
                  </a:lnTo>
                  <a:lnTo>
                    <a:pt x="2475839" y="10591"/>
                  </a:lnTo>
                  <a:lnTo>
                    <a:pt x="2421712" y="0"/>
                  </a:lnTo>
                  <a:lnTo>
                    <a:pt x="2376995" y="7099"/>
                  </a:lnTo>
                  <a:lnTo>
                    <a:pt x="2338171" y="26835"/>
                  </a:lnTo>
                  <a:lnTo>
                    <a:pt x="2307552" y="56934"/>
                  </a:lnTo>
                  <a:lnTo>
                    <a:pt x="2287460" y="95110"/>
                  </a:lnTo>
                  <a:lnTo>
                    <a:pt x="2280259" y="139052"/>
                  </a:lnTo>
                  <a:lnTo>
                    <a:pt x="2287460" y="183007"/>
                  </a:lnTo>
                  <a:lnTo>
                    <a:pt x="2307552" y="221183"/>
                  </a:lnTo>
                  <a:lnTo>
                    <a:pt x="2338171" y="251282"/>
                  </a:lnTo>
                  <a:lnTo>
                    <a:pt x="2376995" y="271018"/>
                  </a:lnTo>
                  <a:lnTo>
                    <a:pt x="2421712" y="278104"/>
                  </a:lnTo>
                  <a:lnTo>
                    <a:pt x="2466416" y="271018"/>
                  </a:lnTo>
                  <a:lnTo>
                    <a:pt x="2505240" y="251282"/>
                  </a:lnTo>
                  <a:lnTo>
                    <a:pt x="2535859" y="221183"/>
                  </a:lnTo>
                  <a:lnTo>
                    <a:pt x="2555951" y="183007"/>
                  </a:lnTo>
                  <a:lnTo>
                    <a:pt x="2563164" y="139052"/>
                  </a:lnTo>
                  <a:close/>
                </a:path>
                <a:path w="3703320" h="288925">
                  <a:moveTo>
                    <a:pt x="3703231" y="149834"/>
                  </a:moveTo>
                  <a:lnTo>
                    <a:pt x="3692461" y="96621"/>
                  </a:lnTo>
                  <a:lnTo>
                    <a:pt x="3661803" y="51511"/>
                  </a:lnTo>
                  <a:lnTo>
                    <a:pt x="3615906" y="21374"/>
                  </a:lnTo>
                  <a:lnTo>
                    <a:pt x="3561778" y="10782"/>
                  </a:lnTo>
                  <a:lnTo>
                    <a:pt x="3517061" y="17881"/>
                  </a:lnTo>
                  <a:lnTo>
                    <a:pt x="3478238" y="37617"/>
                  </a:lnTo>
                  <a:lnTo>
                    <a:pt x="3447618" y="67716"/>
                  </a:lnTo>
                  <a:lnTo>
                    <a:pt x="3427539" y="105892"/>
                  </a:lnTo>
                  <a:lnTo>
                    <a:pt x="3420338" y="149834"/>
                  </a:lnTo>
                  <a:lnTo>
                    <a:pt x="3427539" y="193789"/>
                  </a:lnTo>
                  <a:lnTo>
                    <a:pt x="3447618" y="231965"/>
                  </a:lnTo>
                  <a:lnTo>
                    <a:pt x="3478238" y="262064"/>
                  </a:lnTo>
                  <a:lnTo>
                    <a:pt x="3517061" y="281800"/>
                  </a:lnTo>
                  <a:lnTo>
                    <a:pt x="3561778" y="288886"/>
                  </a:lnTo>
                  <a:lnTo>
                    <a:pt x="3606482" y="281800"/>
                  </a:lnTo>
                  <a:lnTo>
                    <a:pt x="3645319" y="262064"/>
                  </a:lnTo>
                  <a:lnTo>
                    <a:pt x="3675938" y="231965"/>
                  </a:lnTo>
                  <a:lnTo>
                    <a:pt x="3696017" y="193789"/>
                  </a:lnTo>
                  <a:lnTo>
                    <a:pt x="3703231" y="14983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7999" y="1976996"/>
              <a:ext cx="5713730" cy="1686560"/>
            </a:xfrm>
            <a:custGeom>
              <a:avLst/>
              <a:gdLst/>
              <a:ahLst/>
              <a:cxnLst/>
              <a:rect l="l" t="t" r="r" b="b"/>
              <a:pathLst>
                <a:path w="5713730" h="1686560">
                  <a:moveTo>
                    <a:pt x="0" y="1686306"/>
                  </a:moveTo>
                  <a:lnTo>
                    <a:pt x="0" y="1015199"/>
                  </a:lnTo>
                </a:path>
                <a:path w="5713730" h="1686560">
                  <a:moveTo>
                    <a:pt x="2289022" y="1686306"/>
                  </a:moveTo>
                  <a:lnTo>
                    <a:pt x="2289022" y="1015199"/>
                  </a:lnTo>
                </a:path>
                <a:path w="5713730" h="1686560">
                  <a:moveTo>
                    <a:pt x="3427196" y="671106"/>
                  </a:moveTo>
                  <a:lnTo>
                    <a:pt x="3427196" y="0"/>
                  </a:lnTo>
                </a:path>
                <a:path w="5713730" h="1686560">
                  <a:moveTo>
                    <a:pt x="5713196" y="671106"/>
                  </a:moveTo>
                  <a:lnTo>
                    <a:pt x="5713196" y="0"/>
                  </a:lnTo>
                </a:path>
                <a:path w="5713730" h="1686560">
                  <a:moveTo>
                    <a:pt x="4568405" y="1686306"/>
                  </a:moveTo>
                  <a:lnTo>
                    <a:pt x="4568405" y="1015199"/>
                  </a:lnTo>
                </a:path>
              </a:pathLst>
            </a:custGeom>
            <a:ln w="222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028063" y="2348382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3596" y="3709809"/>
            <a:ext cx="13169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74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Databricks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beta </a:t>
            </a:r>
            <a:r>
              <a:rPr sz="1100" dirty="0">
                <a:latin typeface="Arial"/>
                <a:cs typeface="Arial"/>
              </a:rPr>
              <a:t>launched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60" dirty="0">
                <a:latin typeface="Arial"/>
                <a:cs typeface="Arial"/>
              </a:rPr>
              <a:t>AWS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cloud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58464" y="3076511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05493" y="1527606"/>
            <a:ext cx="14382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5080" indent="-36449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Databricks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launched</a:t>
            </a:r>
            <a:r>
              <a:rPr sz="1100" spc="-25" dirty="0">
                <a:latin typeface="Arial"/>
                <a:cs typeface="Arial"/>
              </a:rPr>
              <a:t> in </a:t>
            </a:r>
            <a:r>
              <a:rPr sz="1100" spc="-60" dirty="0">
                <a:latin typeface="Arial"/>
                <a:cs typeface="Arial"/>
              </a:rPr>
              <a:t>AWS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cloud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0469" y="2355278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40242" y="3709809"/>
            <a:ext cx="144843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Databricks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Community </a:t>
            </a:r>
            <a:r>
              <a:rPr sz="1100" dirty="0">
                <a:latin typeface="Arial"/>
                <a:cs typeface="Arial"/>
              </a:rPr>
              <a:t>Edition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made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available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76990" y="1346695"/>
            <a:ext cx="12579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Microsoft</a:t>
            </a:r>
            <a:r>
              <a:rPr sz="1100" spc="1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announce Azure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Databricks (preview)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33669" y="3076511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82067" y="2348382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33834" y="3724364"/>
            <a:ext cx="12261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Azure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Databricks </a:t>
            </a:r>
            <a:r>
              <a:rPr sz="1100" dirty="0">
                <a:latin typeface="Arial"/>
                <a:cs typeface="Arial"/>
              </a:rPr>
              <a:t>launched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public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55001" y="1566011"/>
            <a:ext cx="10731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 marR="5080" indent="-12065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Databricks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made </a:t>
            </a:r>
            <a:r>
              <a:rPr sz="1100" spc="-10" dirty="0">
                <a:latin typeface="Arial"/>
                <a:cs typeface="Arial"/>
              </a:rPr>
              <a:t>available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GCP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712456" y="3083407"/>
            <a:ext cx="3365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20" dirty="0">
                <a:latin typeface="Arial"/>
                <a:cs typeface="Arial"/>
              </a:rPr>
              <a:t>2020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2068" y="108280"/>
            <a:ext cx="1541843" cy="7955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2400" y="2877554"/>
            <a:ext cx="7313295" cy="86360"/>
            <a:chOff x="912400" y="2877554"/>
            <a:chExt cx="7313295" cy="86360"/>
          </a:xfrm>
        </p:grpSpPr>
        <p:sp>
          <p:nvSpPr>
            <p:cNvPr id="4" name="object 4"/>
            <p:cNvSpPr/>
            <p:nvPr/>
          </p:nvSpPr>
          <p:spPr>
            <a:xfrm>
              <a:off x="912400" y="2877554"/>
              <a:ext cx="1424305" cy="86360"/>
            </a:xfrm>
            <a:custGeom>
              <a:avLst/>
              <a:gdLst/>
              <a:ahLst/>
              <a:cxnLst/>
              <a:rect l="l" t="t" r="r" b="b"/>
              <a:pathLst>
                <a:path w="1424305" h="86360">
                  <a:moveTo>
                    <a:pt x="1423797" y="0"/>
                  </a:moveTo>
                  <a:lnTo>
                    <a:pt x="0" y="0"/>
                  </a:lnTo>
                  <a:lnTo>
                    <a:pt x="0" y="85799"/>
                  </a:lnTo>
                  <a:lnTo>
                    <a:pt x="1423797" y="85799"/>
                  </a:lnTo>
                  <a:lnTo>
                    <a:pt x="1423797" y="0"/>
                  </a:lnTo>
                  <a:close/>
                </a:path>
              </a:pathLst>
            </a:custGeom>
            <a:solidFill>
              <a:srgbClr val="24A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36203" y="2877554"/>
              <a:ext cx="5889625" cy="86360"/>
            </a:xfrm>
            <a:custGeom>
              <a:avLst/>
              <a:gdLst/>
              <a:ahLst/>
              <a:cxnLst/>
              <a:rect l="l" t="t" r="r" b="b"/>
              <a:pathLst>
                <a:path w="5889625" h="86360">
                  <a:moveTo>
                    <a:pt x="5889307" y="0"/>
                  </a:moveTo>
                  <a:lnTo>
                    <a:pt x="0" y="0"/>
                  </a:lnTo>
                  <a:lnTo>
                    <a:pt x="0" y="85799"/>
                  </a:lnTo>
                  <a:lnTo>
                    <a:pt x="5889307" y="85799"/>
                  </a:lnTo>
                  <a:lnTo>
                    <a:pt x="58893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3265" y="1683816"/>
            <a:ext cx="1076324" cy="10763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60558" y="1964423"/>
            <a:ext cx="2193925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90"/>
              </a:lnSpc>
              <a:spcBef>
                <a:spcPts val="100"/>
              </a:spcBef>
            </a:pPr>
            <a:r>
              <a:rPr sz="3600" b="1" spc="-135" dirty="0">
                <a:solidFill>
                  <a:srgbClr val="000000"/>
                </a:solidFill>
                <a:latin typeface="Arial"/>
                <a:cs typeface="Arial"/>
              </a:rPr>
              <a:t>Databricks</a:t>
            </a:r>
            <a:endParaRPr sz="3600">
              <a:latin typeface="Arial"/>
              <a:cs typeface="Arial"/>
            </a:endParaRPr>
          </a:p>
          <a:p>
            <a:pPr marL="739775">
              <a:lnSpc>
                <a:spcPts val="1430"/>
              </a:lnSpc>
            </a:pPr>
            <a:r>
              <a:rPr sz="1300" b="1" spc="-45" dirty="0">
                <a:solidFill>
                  <a:srgbClr val="000000"/>
                </a:solidFill>
                <a:latin typeface="Arial"/>
                <a:cs typeface="Arial"/>
              </a:rPr>
              <a:t>Community</a:t>
            </a:r>
            <a:r>
              <a:rPr sz="1300" b="1" spc="-25" dirty="0">
                <a:solidFill>
                  <a:srgbClr val="000000"/>
                </a:solidFill>
                <a:latin typeface="Arial"/>
                <a:cs typeface="Arial"/>
              </a:rPr>
              <a:t> Edition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D4259-EFCB-4588-931B-196DBAE5F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95351"/>
            <a:ext cx="7772400" cy="39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871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0340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Databricks</a:t>
            </a:r>
            <a:r>
              <a:rPr spc="-95" dirty="0"/>
              <a:t> </a:t>
            </a:r>
            <a:r>
              <a:rPr dirty="0"/>
              <a:t>-</a:t>
            </a:r>
            <a:r>
              <a:rPr spc="-95" dirty="0"/>
              <a:t> </a:t>
            </a:r>
            <a:r>
              <a:rPr dirty="0"/>
              <a:t>Sign</a:t>
            </a:r>
            <a:r>
              <a:rPr spc="-90" dirty="0"/>
              <a:t> </a:t>
            </a:r>
            <a:r>
              <a:rPr spc="-25" dirty="0"/>
              <a:t>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8348" y="921129"/>
            <a:ext cx="6052185" cy="3933825"/>
            <a:chOff x="678348" y="921129"/>
            <a:chExt cx="6052185" cy="3933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875" y="930654"/>
              <a:ext cx="3338701" cy="39143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83111" y="925892"/>
              <a:ext cx="3348354" cy="3924300"/>
            </a:xfrm>
            <a:custGeom>
              <a:avLst/>
              <a:gdLst/>
              <a:ahLst/>
              <a:cxnLst/>
              <a:rect l="l" t="t" r="r" b="b"/>
              <a:pathLst>
                <a:path w="3348354" h="3924300">
                  <a:moveTo>
                    <a:pt x="0" y="3923855"/>
                  </a:moveTo>
                  <a:lnTo>
                    <a:pt x="3348228" y="3923855"/>
                  </a:lnTo>
                  <a:lnTo>
                    <a:pt x="3348228" y="0"/>
                  </a:lnTo>
                  <a:lnTo>
                    <a:pt x="0" y="0"/>
                  </a:lnTo>
                  <a:lnTo>
                    <a:pt x="0" y="3923855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99307" y="3769829"/>
              <a:ext cx="3183255" cy="8890"/>
            </a:xfrm>
            <a:custGeom>
              <a:avLst/>
              <a:gdLst/>
              <a:ahLst/>
              <a:cxnLst/>
              <a:rect l="l" t="t" r="r" b="b"/>
              <a:pathLst>
                <a:path w="3183254" h="8889">
                  <a:moveTo>
                    <a:pt x="0" y="0"/>
                  </a:moveTo>
                  <a:lnTo>
                    <a:pt x="3182848" y="8534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82104" y="37626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88" y="0"/>
                  </a:moveTo>
                  <a:lnTo>
                    <a:pt x="0" y="31457"/>
                  </a:lnTo>
                  <a:lnTo>
                    <a:pt x="43268" y="1584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82104" y="376264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268" y="15849"/>
                  </a:lnTo>
                  <a:lnTo>
                    <a:pt x="88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12330" y="3656457"/>
            <a:ext cx="10204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Click</a:t>
            </a:r>
            <a:r>
              <a:rPr sz="1200" spc="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“Sign</a:t>
            </a:r>
            <a:r>
              <a:rPr sz="1200" spc="70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In”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0340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Databricks</a:t>
            </a:r>
            <a:r>
              <a:rPr spc="-95" dirty="0"/>
              <a:t> </a:t>
            </a:r>
            <a:r>
              <a:rPr dirty="0"/>
              <a:t>-</a:t>
            </a:r>
            <a:r>
              <a:rPr spc="-95" dirty="0"/>
              <a:t> </a:t>
            </a:r>
            <a:r>
              <a:rPr dirty="0"/>
              <a:t>Sign</a:t>
            </a:r>
            <a:r>
              <a:rPr spc="-90" dirty="0"/>
              <a:t> </a:t>
            </a:r>
            <a:r>
              <a:rPr spc="-25" dirty="0"/>
              <a:t>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95895" y="4254554"/>
            <a:ext cx="1569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7620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Fill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all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boxes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and </a:t>
            </a:r>
            <a:r>
              <a:rPr sz="1200" spc="-10" dirty="0">
                <a:latin typeface="Arial"/>
                <a:cs typeface="Arial"/>
              </a:rPr>
              <a:t>select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“GET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spc="-80" dirty="0">
                <a:latin typeface="Arial"/>
                <a:cs typeface="Arial"/>
              </a:rPr>
              <a:t>STARTED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FREE”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2824" y="921122"/>
            <a:ext cx="6246495" cy="3948429"/>
            <a:chOff x="652824" y="921122"/>
            <a:chExt cx="6246495" cy="39484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68520"/>
              <a:ext cx="5258625" cy="389148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7586" y="925884"/>
              <a:ext cx="5268595" cy="3938904"/>
            </a:xfrm>
            <a:custGeom>
              <a:avLst/>
              <a:gdLst/>
              <a:ahLst/>
              <a:cxnLst/>
              <a:rect l="l" t="t" r="r" b="b"/>
              <a:pathLst>
                <a:path w="5268595" h="3938904">
                  <a:moveTo>
                    <a:pt x="0" y="3938879"/>
                  </a:moveTo>
                  <a:lnTo>
                    <a:pt x="5268150" y="3938879"/>
                  </a:lnTo>
                  <a:lnTo>
                    <a:pt x="5268150" y="0"/>
                  </a:lnTo>
                  <a:lnTo>
                    <a:pt x="0" y="0"/>
                  </a:lnTo>
                  <a:lnTo>
                    <a:pt x="0" y="3938879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12627" y="4555370"/>
              <a:ext cx="2038350" cy="3810"/>
            </a:xfrm>
            <a:custGeom>
              <a:avLst/>
              <a:gdLst/>
              <a:ahLst/>
              <a:cxnLst/>
              <a:rect l="l" t="t" r="r" b="b"/>
              <a:pathLst>
                <a:path w="2038350" h="3810">
                  <a:moveTo>
                    <a:pt x="0" y="3502"/>
                  </a:moveTo>
                  <a:lnTo>
                    <a:pt x="2038350" y="0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50951" y="453964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0"/>
                  </a:moveTo>
                  <a:lnTo>
                    <a:pt x="50" y="31466"/>
                  </a:lnTo>
                  <a:lnTo>
                    <a:pt x="43243" y="15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50951" y="4539640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50" y="31466"/>
                  </a:moveTo>
                  <a:lnTo>
                    <a:pt x="43243" y="15656"/>
                  </a:lnTo>
                  <a:lnTo>
                    <a:pt x="0" y="0"/>
                  </a:lnTo>
                  <a:lnTo>
                    <a:pt x="50" y="3146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0340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Databricks</a:t>
            </a:r>
            <a:r>
              <a:rPr spc="-95" dirty="0"/>
              <a:t> </a:t>
            </a:r>
            <a:r>
              <a:rPr dirty="0"/>
              <a:t>-</a:t>
            </a:r>
            <a:r>
              <a:rPr spc="-95" dirty="0"/>
              <a:t> </a:t>
            </a:r>
            <a:r>
              <a:rPr dirty="0"/>
              <a:t>Sign</a:t>
            </a:r>
            <a:r>
              <a:rPr spc="-90" dirty="0"/>
              <a:t> </a:t>
            </a:r>
            <a:r>
              <a:rPr spc="-25" dirty="0"/>
              <a:t>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4099" y="2980054"/>
            <a:ext cx="1170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894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Click</a:t>
            </a:r>
            <a:r>
              <a:rPr sz="1200" spc="50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“GET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STARTED”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4224" y="921122"/>
            <a:ext cx="6074410" cy="3948429"/>
            <a:chOff x="654224" y="921122"/>
            <a:chExt cx="6074410" cy="394842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750" y="930647"/>
              <a:ext cx="4330076" cy="38635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8986" y="925884"/>
              <a:ext cx="4340225" cy="3938904"/>
            </a:xfrm>
            <a:custGeom>
              <a:avLst/>
              <a:gdLst/>
              <a:ahLst/>
              <a:cxnLst/>
              <a:rect l="l" t="t" r="r" b="b"/>
              <a:pathLst>
                <a:path w="4340225" h="3938904">
                  <a:moveTo>
                    <a:pt x="0" y="3938879"/>
                  </a:moveTo>
                  <a:lnTo>
                    <a:pt x="4339602" y="3938879"/>
                  </a:lnTo>
                  <a:lnTo>
                    <a:pt x="4339602" y="0"/>
                  </a:lnTo>
                  <a:lnTo>
                    <a:pt x="0" y="0"/>
                  </a:lnTo>
                  <a:lnTo>
                    <a:pt x="0" y="3938879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91380" y="3164395"/>
              <a:ext cx="2389505" cy="1905"/>
            </a:xfrm>
            <a:custGeom>
              <a:avLst/>
              <a:gdLst/>
              <a:ahLst/>
              <a:cxnLst/>
              <a:rect l="l" t="t" r="r" b="b"/>
              <a:pathLst>
                <a:path w="2389504" h="1905">
                  <a:moveTo>
                    <a:pt x="0" y="0"/>
                  </a:moveTo>
                  <a:lnTo>
                    <a:pt x="2389047" y="1765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80415" y="31504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5" y="0"/>
                  </a:moveTo>
                  <a:lnTo>
                    <a:pt x="0" y="31470"/>
                  </a:lnTo>
                  <a:lnTo>
                    <a:pt x="43230" y="1576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80415" y="315042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0"/>
                  </a:moveTo>
                  <a:lnTo>
                    <a:pt x="43230" y="15760"/>
                  </a:lnTo>
                  <a:lnTo>
                    <a:pt x="25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0340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Databricks</a:t>
            </a:r>
            <a:r>
              <a:rPr spc="-95" dirty="0"/>
              <a:t> </a:t>
            </a:r>
            <a:r>
              <a:rPr dirty="0"/>
              <a:t>-</a:t>
            </a:r>
            <a:r>
              <a:rPr spc="-95" dirty="0"/>
              <a:t> </a:t>
            </a:r>
            <a:r>
              <a:rPr dirty="0"/>
              <a:t>Sign</a:t>
            </a:r>
            <a:r>
              <a:rPr spc="-90" dirty="0"/>
              <a:t> </a:t>
            </a:r>
            <a:r>
              <a:rPr spc="-25" dirty="0"/>
              <a:t>Up</a:t>
            </a:r>
          </a:p>
        </p:txBody>
      </p:sp>
      <p:sp>
        <p:nvSpPr>
          <p:cNvPr id="3" name="object 3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2824" y="921124"/>
            <a:ext cx="7995284" cy="3728720"/>
            <a:chOff x="652824" y="921124"/>
            <a:chExt cx="7995284" cy="3728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30649"/>
              <a:ext cx="7975676" cy="36615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7586" y="925887"/>
              <a:ext cx="7985759" cy="3719195"/>
            </a:xfrm>
            <a:custGeom>
              <a:avLst/>
              <a:gdLst/>
              <a:ahLst/>
              <a:cxnLst/>
              <a:rect l="l" t="t" r="r" b="b"/>
              <a:pathLst>
                <a:path w="7985759" h="3719195">
                  <a:moveTo>
                    <a:pt x="0" y="3718890"/>
                  </a:moveTo>
                  <a:lnTo>
                    <a:pt x="7985201" y="3718890"/>
                  </a:lnTo>
                  <a:lnTo>
                    <a:pt x="7985201" y="0"/>
                  </a:lnTo>
                  <a:lnTo>
                    <a:pt x="0" y="0"/>
                  </a:lnTo>
                  <a:lnTo>
                    <a:pt x="0" y="3718890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0340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Databricks</a:t>
            </a:r>
            <a:r>
              <a:rPr spc="-95" dirty="0"/>
              <a:t> </a:t>
            </a:r>
            <a:r>
              <a:rPr dirty="0"/>
              <a:t>-</a:t>
            </a:r>
            <a:r>
              <a:rPr spc="-95" dirty="0"/>
              <a:t> </a:t>
            </a:r>
            <a:r>
              <a:rPr dirty="0"/>
              <a:t>Sign</a:t>
            </a:r>
            <a:r>
              <a:rPr spc="-90" dirty="0"/>
              <a:t> </a:t>
            </a:r>
            <a:r>
              <a:rPr spc="-25" dirty="0"/>
              <a:t>Up</a:t>
            </a:r>
          </a:p>
        </p:txBody>
      </p:sp>
      <p:sp>
        <p:nvSpPr>
          <p:cNvPr id="3" name="object 3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6902" y="919225"/>
            <a:ext cx="8150859" cy="3228340"/>
            <a:chOff x="496902" y="919225"/>
            <a:chExt cx="8150859" cy="32283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28751"/>
              <a:ext cx="8087406" cy="26837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190" y="923988"/>
              <a:ext cx="8131809" cy="2762885"/>
            </a:xfrm>
            <a:custGeom>
              <a:avLst/>
              <a:gdLst/>
              <a:ahLst/>
              <a:cxnLst/>
              <a:rect l="l" t="t" r="r" b="b"/>
              <a:pathLst>
                <a:path w="8131809" h="2762885">
                  <a:moveTo>
                    <a:pt x="0" y="2762707"/>
                  </a:moveTo>
                  <a:lnTo>
                    <a:pt x="8131594" y="2762707"/>
                  </a:lnTo>
                  <a:lnTo>
                    <a:pt x="8131594" y="0"/>
                  </a:lnTo>
                  <a:lnTo>
                    <a:pt x="0" y="0"/>
                  </a:lnTo>
                  <a:lnTo>
                    <a:pt x="0" y="276270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698" y="3168319"/>
              <a:ext cx="9525" cy="931544"/>
            </a:xfrm>
            <a:custGeom>
              <a:avLst/>
              <a:gdLst/>
              <a:ahLst/>
              <a:cxnLst/>
              <a:rect l="l" t="t" r="r" b="b"/>
              <a:pathLst>
                <a:path w="9525" h="931545">
                  <a:moveTo>
                    <a:pt x="9321" y="0"/>
                  </a:moveTo>
                  <a:lnTo>
                    <a:pt x="0" y="931056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56963" y="40992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303" y="43384"/>
                  </a:lnTo>
                  <a:lnTo>
                    <a:pt x="31470" y="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56963" y="409921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303" y="43384"/>
                  </a:lnTo>
                  <a:lnTo>
                    <a:pt x="31470" y="31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5952" y="2678396"/>
              <a:ext cx="7084059" cy="407034"/>
            </a:xfrm>
            <a:custGeom>
              <a:avLst/>
              <a:gdLst/>
              <a:ahLst/>
              <a:cxnLst/>
              <a:rect l="l" t="t" r="r" b="b"/>
              <a:pathLst>
                <a:path w="7084059" h="407035">
                  <a:moveTo>
                    <a:pt x="0" y="406801"/>
                  </a:moveTo>
                  <a:lnTo>
                    <a:pt x="7083895" y="406801"/>
                  </a:lnTo>
                  <a:lnTo>
                    <a:pt x="7083895" y="0"/>
                  </a:lnTo>
                  <a:lnTo>
                    <a:pt x="0" y="0"/>
                  </a:lnTo>
                  <a:lnTo>
                    <a:pt x="0" y="406801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27322" y="4223429"/>
            <a:ext cx="889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Click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link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Databricks</a:t>
            </a:r>
            <a:r>
              <a:rPr spc="-95" dirty="0"/>
              <a:t> </a:t>
            </a:r>
            <a:r>
              <a:rPr dirty="0"/>
              <a:t>-</a:t>
            </a:r>
            <a:r>
              <a:rPr spc="-95" dirty="0"/>
              <a:t> </a:t>
            </a:r>
            <a:r>
              <a:rPr dirty="0"/>
              <a:t>Sign</a:t>
            </a:r>
            <a:r>
              <a:rPr spc="-90" dirty="0"/>
              <a:t> </a:t>
            </a:r>
            <a:r>
              <a:rPr spc="-25" dirty="0"/>
              <a:t>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30059" y="3780352"/>
            <a:ext cx="1239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2595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Click </a:t>
            </a:r>
            <a:r>
              <a:rPr sz="1200" dirty="0">
                <a:latin typeface="Arial"/>
                <a:cs typeface="Arial"/>
              </a:rPr>
              <a:t>“Reset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Password”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2824" y="921122"/>
            <a:ext cx="6066155" cy="3948429"/>
            <a:chOff x="652824" y="921122"/>
            <a:chExt cx="6066155" cy="394842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30647"/>
              <a:ext cx="4112107" cy="392935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7586" y="925884"/>
              <a:ext cx="4121785" cy="3938904"/>
            </a:xfrm>
            <a:custGeom>
              <a:avLst/>
              <a:gdLst/>
              <a:ahLst/>
              <a:cxnLst/>
              <a:rect l="l" t="t" r="r" b="b"/>
              <a:pathLst>
                <a:path w="4121785" h="3938904">
                  <a:moveTo>
                    <a:pt x="0" y="3938879"/>
                  </a:moveTo>
                  <a:lnTo>
                    <a:pt x="4121632" y="3938879"/>
                  </a:lnTo>
                  <a:lnTo>
                    <a:pt x="4121632" y="0"/>
                  </a:lnTo>
                  <a:lnTo>
                    <a:pt x="0" y="0"/>
                  </a:lnTo>
                  <a:lnTo>
                    <a:pt x="0" y="3938879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71200" y="3990473"/>
              <a:ext cx="2399665" cy="0"/>
            </a:xfrm>
            <a:custGeom>
              <a:avLst/>
              <a:gdLst/>
              <a:ahLst/>
              <a:cxnLst/>
              <a:rect l="l" t="t" r="r" b="b"/>
              <a:pathLst>
                <a:path w="2399665">
                  <a:moveTo>
                    <a:pt x="0" y="0"/>
                  </a:moveTo>
                  <a:lnTo>
                    <a:pt x="2399245" y="0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70446" y="3974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0"/>
                  </a:moveTo>
                  <a:lnTo>
                    <a:pt x="0" y="31466"/>
                  </a:lnTo>
                  <a:lnTo>
                    <a:pt x="43230" y="15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70446" y="397474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6"/>
                  </a:moveTo>
                  <a:lnTo>
                    <a:pt x="43230" y="15730"/>
                  </a:lnTo>
                  <a:lnTo>
                    <a:pt x="0" y="0"/>
                  </a:lnTo>
                  <a:lnTo>
                    <a:pt x="0" y="3146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30875" y="1260056"/>
            <a:ext cx="1981200" cy="518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9405" indent="-30670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19405" algn="l"/>
              </a:tabLst>
            </a:pPr>
            <a:r>
              <a:rPr sz="1200" dirty="0">
                <a:latin typeface="Arial"/>
                <a:cs typeface="Arial"/>
              </a:rPr>
              <a:t>Enter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“Password”</a:t>
            </a:r>
            <a:endParaRPr sz="1200">
              <a:latin typeface="Arial"/>
              <a:cs typeface="Arial"/>
            </a:endParaRPr>
          </a:p>
          <a:p>
            <a:pPr marL="319405" indent="-306705">
              <a:lnSpc>
                <a:spcPct val="100000"/>
              </a:lnSpc>
              <a:spcBef>
                <a:spcPts val="1000"/>
              </a:spcBef>
              <a:buAutoNum type="arabicPeriod"/>
              <a:tabLst>
                <a:tab pos="319405" algn="l"/>
              </a:tabLst>
            </a:pPr>
            <a:r>
              <a:rPr sz="1200" dirty="0">
                <a:latin typeface="Arial"/>
                <a:cs typeface="Arial"/>
              </a:rPr>
              <a:t>Confirm</a:t>
            </a:r>
            <a:r>
              <a:rPr sz="1200" spc="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8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“Password”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Welcome</a:t>
            </a:r>
            <a:r>
              <a:rPr spc="20" dirty="0"/>
              <a:t> </a:t>
            </a:r>
            <a:r>
              <a:rPr spc="105" dirty="0"/>
              <a:t>to</a:t>
            </a:r>
            <a:r>
              <a:rPr spc="25" dirty="0"/>
              <a:t> </a:t>
            </a:r>
            <a:r>
              <a:rPr spc="-10" dirty="0"/>
              <a:t>Databricks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2824" y="921123"/>
            <a:ext cx="7995284" cy="3904615"/>
            <a:chOff x="652824" y="921123"/>
            <a:chExt cx="7995284" cy="39046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30649"/>
              <a:ext cx="7975676" cy="38849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7586" y="925885"/>
              <a:ext cx="7985759" cy="3895090"/>
            </a:xfrm>
            <a:custGeom>
              <a:avLst/>
              <a:gdLst/>
              <a:ahLst/>
              <a:cxnLst/>
              <a:rect l="l" t="t" r="r" b="b"/>
              <a:pathLst>
                <a:path w="7985759" h="3895090">
                  <a:moveTo>
                    <a:pt x="0" y="3894493"/>
                  </a:moveTo>
                  <a:lnTo>
                    <a:pt x="7985201" y="3894493"/>
                  </a:lnTo>
                  <a:lnTo>
                    <a:pt x="7985201" y="0"/>
                  </a:lnTo>
                  <a:lnTo>
                    <a:pt x="0" y="0"/>
                  </a:lnTo>
                  <a:lnTo>
                    <a:pt x="0" y="3894493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Working</a:t>
            </a:r>
            <a:r>
              <a:rPr spc="100" dirty="0"/>
              <a:t> </a:t>
            </a:r>
            <a:r>
              <a:rPr dirty="0"/>
              <a:t>in</a:t>
            </a:r>
            <a:r>
              <a:rPr spc="105" dirty="0"/>
              <a:t> </a:t>
            </a:r>
            <a:r>
              <a:rPr spc="-10" dirty="0"/>
              <a:t>Databricks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4875" y="1014056"/>
            <a:ext cx="2580640" cy="2215515"/>
            <a:chOff x="634875" y="1014056"/>
            <a:chExt cx="2580640" cy="22155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400" y="1147251"/>
              <a:ext cx="2561424" cy="119032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9638" y="1018819"/>
              <a:ext cx="2571115" cy="1323975"/>
            </a:xfrm>
            <a:custGeom>
              <a:avLst/>
              <a:gdLst/>
              <a:ahLst/>
              <a:cxnLst/>
              <a:rect l="l" t="t" r="r" b="b"/>
              <a:pathLst>
                <a:path w="2571115" h="1323975">
                  <a:moveTo>
                    <a:pt x="0" y="1323517"/>
                  </a:moveTo>
                  <a:lnTo>
                    <a:pt x="2570949" y="1323517"/>
                  </a:lnTo>
                  <a:lnTo>
                    <a:pt x="2570949" y="0"/>
                  </a:lnTo>
                  <a:lnTo>
                    <a:pt x="0" y="0"/>
                  </a:lnTo>
                  <a:lnTo>
                    <a:pt x="0" y="132351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25116" y="2337574"/>
              <a:ext cx="9525" cy="843915"/>
            </a:xfrm>
            <a:custGeom>
              <a:avLst/>
              <a:gdLst/>
              <a:ahLst/>
              <a:cxnLst/>
              <a:rect l="l" t="t" r="r" b="b"/>
              <a:pathLst>
                <a:path w="9525" h="843914">
                  <a:moveTo>
                    <a:pt x="0" y="0"/>
                  </a:moveTo>
                  <a:lnTo>
                    <a:pt x="9271" y="843749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18652" y="318115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7" y="0"/>
                  </a:moveTo>
                  <a:lnTo>
                    <a:pt x="0" y="342"/>
                  </a:lnTo>
                  <a:lnTo>
                    <a:pt x="16205" y="43395"/>
                  </a:lnTo>
                  <a:lnTo>
                    <a:pt x="31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8652" y="318115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42"/>
                  </a:moveTo>
                  <a:lnTo>
                    <a:pt x="16205" y="43395"/>
                  </a:lnTo>
                  <a:lnTo>
                    <a:pt x="31457" y="0"/>
                  </a:lnTo>
                  <a:lnTo>
                    <a:pt x="0" y="34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322282" y="1017663"/>
            <a:ext cx="2461260" cy="2211705"/>
            <a:chOff x="3322282" y="1017663"/>
            <a:chExt cx="2461260" cy="22117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1807" y="1107431"/>
              <a:ext cx="2441854" cy="120866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27044" y="1022426"/>
              <a:ext cx="2451735" cy="1323975"/>
            </a:xfrm>
            <a:custGeom>
              <a:avLst/>
              <a:gdLst/>
              <a:ahLst/>
              <a:cxnLst/>
              <a:rect l="l" t="t" r="r" b="b"/>
              <a:pathLst>
                <a:path w="2451735" h="1323975">
                  <a:moveTo>
                    <a:pt x="0" y="1323517"/>
                  </a:moveTo>
                  <a:lnTo>
                    <a:pt x="2451379" y="1323517"/>
                  </a:lnTo>
                  <a:lnTo>
                    <a:pt x="2451379" y="0"/>
                  </a:lnTo>
                  <a:lnTo>
                    <a:pt x="0" y="0"/>
                  </a:lnTo>
                  <a:lnTo>
                    <a:pt x="0" y="132351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92116" y="2337574"/>
              <a:ext cx="9525" cy="843915"/>
            </a:xfrm>
            <a:custGeom>
              <a:avLst/>
              <a:gdLst/>
              <a:ahLst/>
              <a:cxnLst/>
              <a:rect l="l" t="t" r="r" b="b"/>
              <a:pathLst>
                <a:path w="9525" h="843914">
                  <a:moveTo>
                    <a:pt x="0" y="0"/>
                  </a:moveTo>
                  <a:lnTo>
                    <a:pt x="9271" y="843749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85652" y="318115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7" y="0"/>
                  </a:moveTo>
                  <a:lnTo>
                    <a:pt x="0" y="342"/>
                  </a:lnTo>
                  <a:lnTo>
                    <a:pt x="16205" y="43395"/>
                  </a:lnTo>
                  <a:lnTo>
                    <a:pt x="31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85652" y="318115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42"/>
                  </a:moveTo>
                  <a:lnTo>
                    <a:pt x="16205" y="43395"/>
                  </a:lnTo>
                  <a:lnTo>
                    <a:pt x="31457" y="0"/>
                  </a:lnTo>
                  <a:lnTo>
                    <a:pt x="0" y="34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890120" y="1017650"/>
            <a:ext cx="2611755" cy="2211705"/>
            <a:chOff x="5890120" y="1017650"/>
            <a:chExt cx="2611755" cy="22117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0634" y="1109171"/>
              <a:ext cx="2500351" cy="122480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894882" y="1022413"/>
              <a:ext cx="2602230" cy="1316355"/>
            </a:xfrm>
            <a:custGeom>
              <a:avLst/>
              <a:gdLst/>
              <a:ahLst/>
              <a:cxnLst/>
              <a:rect l="l" t="t" r="r" b="b"/>
              <a:pathLst>
                <a:path w="2602229" h="1316355">
                  <a:moveTo>
                    <a:pt x="0" y="1316329"/>
                  </a:moveTo>
                  <a:lnTo>
                    <a:pt x="2602103" y="1316329"/>
                  </a:lnTo>
                  <a:lnTo>
                    <a:pt x="2602103" y="0"/>
                  </a:lnTo>
                  <a:lnTo>
                    <a:pt x="0" y="0"/>
                  </a:lnTo>
                  <a:lnTo>
                    <a:pt x="0" y="1316329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82916" y="2337574"/>
              <a:ext cx="9525" cy="843915"/>
            </a:xfrm>
            <a:custGeom>
              <a:avLst/>
              <a:gdLst/>
              <a:ahLst/>
              <a:cxnLst/>
              <a:rect l="l" t="t" r="r" b="b"/>
              <a:pathLst>
                <a:path w="9525" h="843914">
                  <a:moveTo>
                    <a:pt x="0" y="0"/>
                  </a:moveTo>
                  <a:lnTo>
                    <a:pt x="9271" y="843749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76452" y="318115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7" y="0"/>
                  </a:moveTo>
                  <a:lnTo>
                    <a:pt x="0" y="342"/>
                  </a:lnTo>
                  <a:lnTo>
                    <a:pt x="16205" y="43395"/>
                  </a:lnTo>
                  <a:lnTo>
                    <a:pt x="314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76452" y="318115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42"/>
                  </a:moveTo>
                  <a:lnTo>
                    <a:pt x="16205" y="43395"/>
                  </a:lnTo>
                  <a:lnTo>
                    <a:pt x="31457" y="0"/>
                  </a:lnTo>
                  <a:lnTo>
                    <a:pt x="0" y="34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54293" y="3304387"/>
            <a:ext cx="1342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Spin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up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cluster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0774" y="3706621"/>
            <a:ext cx="21012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marR="5080" indent="-240665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MS PGothic"/>
                <a:cs typeface="MS PGothic"/>
              </a:rPr>
              <a:t>★</a:t>
            </a:r>
            <a:r>
              <a:rPr sz="1000" spc="160" dirty="0">
                <a:latin typeface="MS PGothic"/>
                <a:cs typeface="MS PGothic"/>
              </a:rPr>
              <a:t>  </a:t>
            </a:r>
            <a:r>
              <a:rPr sz="1000" dirty="0">
                <a:latin typeface="Arial"/>
                <a:cs typeface="Arial"/>
              </a:rPr>
              <a:t>Community</a:t>
            </a:r>
            <a:r>
              <a:rPr sz="1000" spc="1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Edition</a:t>
            </a:r>
            <a:r>
              <a:rPr sz="1000" spc="1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helps</a:t>
            </a:r>
            <a:r>
              <a:rPr sz="1000" spc="19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us</a:t>
            </a:r>
            <a:r>
              <a:rPr sz="1000" spc="19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to </a:t>
            </a:r>
            <a:r>
              <a:rPr sz="1000" dirty="0">
                <a:latin typeface="Arial"/>
                <a:cs typeface="Arial"/>
              </a:rPr>
              <a:t>create</a:t>
            </a:r>
            <a:r>
              <a:rPr sz="1000" spc="4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484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single</a:t>
            </a:r>
            <a:r>
              <a:rPr sz="1000" spc="484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node</a:t>
            </a:r>
            <a:r>
              <a:rPr sz="1000" spc="48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cluster. </a:t>
            </a:r>
            <a:r>
              <a:rPr sz="1000" dirty="0">
                <a:latin typeface="Arial"/>
                <a:cs typeface="Arial"/>
              </a:rPr>
              <a:t>Both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Driver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26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Executors</a:t>
            </a:r>
            <a:r>
              <a:rPr sz="1000" spc="26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will </a:t>
            </a:r>
            <a:r>
              <a:rPr sz="1000" dirty="0">
                <a:latin typeface="Arial"/>
                <a:cs typeface="Arial"/>
              </a:rPr>
              <a:t>use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same</a:t>
            </a:r>
            <a:r>
              <a:rPr sz="1000" spc="-20" dirty="0">
                <a:latin typeface="Arial"/>
                <a:cs typeface="Arial"/>
              </a:rPr>
              <a:t> node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28097" y="3304387"/>
            <a:ext cx="11290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Load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04247" y="3706621"/>
            <a:ext cx="21005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marR="5080" indent="-240665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MS PGothic"/>
                <a:cs typeface="MS PGothic"/>
              </a:rPr>
              <a:t>★</a:t>
            </a:r>
            <a:r>
              <a:rPr sz="1000" spc="135" dirty="0">
                <a:latin typeface="MS PGothic"/>
                <a:cs typeface="MS PGothic"/>
              </a:rPr>
              <a:t>  </a:t>
            </a:r>
            <a:r>
              <a:rPr sz="1000" dirty="0">
                <a:latin typeface="Arial"/>
                <a:cs typeface="Arial"/>
              </a:rPr>
              <a:t>Databricks</a:t>
            </a:r>
            <a:r>
              <a:rPr sz="1000" spc="3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support</a:t>
            </a:r>
            <a:r>
              <a:rPr sz="1000" spc="3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various</a:t>
            </a:r>
            <a:r>
              <a:rPr sz="1000" spc="32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file </a:t>
            </a:r>
            <a:r>
              <a:rPr sz="1000" dirty="0">
                <a:latin typeface="Arial"/>
                <a:cs typeface="Arial"/>
              </a:rPr>
              <a:t>formats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like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csv,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json,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xml,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text.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3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3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also</a:t>
            </a:r>
            <a:r>
              <a:rPr sz="1000" spc="3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connect</a:t>
            </a:r>
            <a:r>
              <a:rPr sz="1000" spc="3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3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various </a:t>
            </a:r>
            <a:r>
              <a:rPr sz="1000" dirty="0">
                <a:latin typeface="Arial"/>
                <a:cs typeface="Arial"/>
              </a:rPr>
              <a:t>data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sources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40144" y="3304387"/>
            <a:ext cx="15144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Create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notebook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5047" y="3706621"/>
            <a:ext cx="20986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6955" algn="l"/>
                <a:tab pos="1659255" algn="l"/>
              </a:tabLst>
            </a:pPr>
            <a:r>
              <a:rPr sz="1000" dirty="0">
                <a:latin typeface="MS PGothic"/>
                <a:cs typeface="MS PGothic"/>
              </a:rPr>
              <a:t>★</a:t>
            </a:r>
            <a:r>
              <a:rPr sz="1000" spc="135" dirty="0">
                <a:latin typeface="MS PGothic"/>
                <a:cs typeface="MS PGothic"/>
              </a:rPr>
              <a:t>  </a:t>
            </a:r>
            <a:r>
              <a:rPr sz="1000" spc="-10" dirty="0">
                <a:latin typeface="Arial"/>
                <a:cs typeface="Arial"/>
              </a:rPr>
              <a:t>Databricks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10" dirty="0">
                <a:latin typeface="Arial"/>
                <a:cs typeface="Arial"/>
              </a:rPr>
              <a:t>provide</a:t>
            </a:r>
            <a:r>
              <a:rPr sz="1000" dirty="0">
                <a:latin typeface="Arial"/>
                <a:cs typeface="Arial"/>
              </a:rPr>
              <a:t>	</a:t>
            </a:r>
            <a:r>
              <a:rPr sz="1000" spc="-10" dirty="0">
                <a:latin typeface="Arial"/>
                <a:cs typeface="Arial"/>
              </a:rPr>
              <a:t>Jupyter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35370" y="3859021"/>
            <a:ext cx="18605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spc="20" dirty="0">
                <a:latin typeface="Arial"/>
                <a:cs typeface="Arial"/>
              </a:rPr>
              <a:t>Notebooks</a:t>
            </a:r>
            <a:r>
              <a:rPr sz="1000" spc="340" dirty="0">
                <a:latin typeface="Arial"/>
                <a:cs typeface="Arial"/>
              </a:rPr>
              <a:t> </a:t>
            </a:r>
            <a:r>
              <a:rPr sz="1000" spc="45" dirty="0">
                <a:latin typeface="Arial"/>
                <a:cs typeface="Arial"/>
              </a:rPr>
              <a:t>to</a:t>
            </a:r>
            <a:r>
              <a:rPr sz="1000" spc="340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write</a:t>
            </a:r>
            <a:r>
              <a:rPr sz="1000" spc="340" dirty="0">
                <a:latin typeface="Arial"/>
                <a:cs typeface="Arial"/>
              </a:rPr>
              <a:t> </a:t>
            </a:r>
            <a:r>
              <a:rPr sz="1000" spc="25" dirty="0">
                <a:latin typeface="Arial"/>
                <a:cs typeface="Arial"/>
              </a:rPr>
              <a:t>coding</a:t>
            </a:r>
            <a:r>
              <a:rPr sz="1000" spc="34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in </a:t>
            </a:r>
            <a:r>
              <a:rPr sz="1000" spc="-25" dirty="0">
                <a:latin typeface="Arial"/>
                <a:cs typeface="Arial"/>
              </a:rPr>
              <a:t>Spark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SQL,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Python,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Scala,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140" dirty="0">
                <a:latin typeface="Arial"/>
                <a:cs typeface="Arial"/>
              </a:rPr>
              <a:t>R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and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Java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4714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Spin</a:t>
            </a:r>
            <a:r>
              <a:rPr spc="-85" dirty="0"/>
              <a:t> </a:t>
            </a:r>
            <a:r>
              <a:rPr spc="55" dirty="0"/>
              <a:t>up</a:t>
            </a:r>
            <a:r>
              <a:rPr spc="-85" dirty="0"/>
              <a:t> </a:t>
            </a:r>
            <a:r>
              <a:rPr dirty="0"/>
              <a:t>a</a:t>
            </a:r>
            <a:r>
              <a:rPr spc="-85" dirty="0"/>
              <a:t> </a:t>
            </a:r>
            <a:r>
              <a:rPr spc="-10" dirty="0"/>
              <a:t>cluster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50355" y="3720201"/>
            <a:ext cx="1019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924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Create </a:t>
            </a:r>
            <a:r>
              <a:rPr sz="1200" spc="65" dirty="0">
                <a:latin typeface="Arial"/>
                <a:cs typeface="Arial"/>
              </a:rPr>
              <a:t>“New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Cluster”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4509" y="921122"/>
            <a:ext cx="6084570" cy="3948429"/>
            <a:chOff x="644509" y="921122"/>
            <a:chExt cx="6084570" cy="39484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799" y="930647"/>
              <a:ext cx="3519573" cy="39293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4034" y="925884"/>
              <a:ext cx="3529329" cy="3938904"/>
            </a:xfrm>
            <a:custGeom>
              <a:avLst/>
              <a:gdLst/>
              <a:ahLst/>
              <a:cxnLst/>
              <a:rect l="l" t="t" r="r" b="b"/>
              <a:pathLst>
                <a:path w="3529329" h="3938904">
                  <a:moveTo>
                    <a:pt x="0" y="3938879"/>
                  </a:moveTo>
                  <a:lnTo>
                    <a:pt x="3529101" y="3938879"/>
                  </a:lnTo>
                  <a:lnTo>
                    <a:pt x="3529101" y="0"/>
                  </a:lnTo>
                  <a:lnTo>
                    <a:pt x="0" y="0"/>
                  </a:lnTo>
                  <a:lnTo>
                    <a:pt x="0" y="3938879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2473" y="3108020"/>
              <a:ext cx="5779135" cy="814705"/>
            </a:xfrm>
            <a:custGeom>
              <a:avLst/>
              <a:gdLst/>
              <a:ahLst/>
              <a:cxnLst/>
              <a:rect l="l" t="t" r="r" b="b"/>
              <a:pathLst>
                <a:path w="5779134" h="814704">
                  <a:moveTo>
                    <a:pt x="0" y="0"/>
                  </a:moveTo>
                  <a:lnTo>
                    <a:pt x="5778704" y="814330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78993" y="390677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4381" y="0"/>
                  </a:moveTo>
                  <a:lnTo>
                    <a:pt x="0" y="31154"/>
                  </a:lnTo>
                  <a:lnTo>
                    <a:pt x="44996" y="21610"/>
                  </a:lnTo>
                  <a:lnTo>
                    <a:pt x="43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78993" y="3906772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4" h="31750">
                  <a:moveTo>
                    <a:pt x="0" y="31154"/>
                  </a:moveTo>
                  <a:lnTo>
                    <a:pt x="44996" y="21610"/>
                  </a:lnTo>
                  <a:lnTo>
                    <a:pt x="4381" y="0"/>
                  </a:lnTo>
                  <a:lnTo>
                    <a:pt x="0" y="3115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06751" y="3923402"/>
              <a:ext cx="4173854" cy="6985"/>
            </a:xfrm>
            <a:custGeom>
              <a:avLst/>
              <a:gdLst/>
              <a:ahLst/>
              <a:cxnLst/>
              <a:rect l="l" t="t" r="r" b="b"/>
              <a:pathLst>
                <a:path w="4173854" h="6985">
                  <a:moveTo>
                    <a:pt x="0" y="0"/>
                  </a:moveTo>
                  <a:lnTo>
                    <a:pt x="4173753" y="6805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80466" y="39144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63" y="0"/>
                  </a:moveTo>
                  <a:lnTo>
                    <a:pt x="0" y="31466"/>
                  </a:lnTo>
                  <a:lnTo>
                    <a:pt x="43256" y="1580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80466" y="39144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6"/>
                  </a:moveTo>
                  <a:lnTo>
                    <a:pt x="43256" y="15805"/>
                  </a:lnTo>
                  <a:lnTo>
                    <a:pt x="63" y="0"/>
                  </a:lnTo>
                  <a:lnTo>
                    <a:pt x="0" y="3146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8797" y="2957779"/>
              <a:ext cx="1848485" cy="1066165"/>
            </a:xfrm>
            <a:custGeom>
              <a:avLst/>
              <a:gdLst/>
              <a:ahLst/>
              <a:cxnLst/>
              <a:rect l="l" t="t" r="r" b="b"/>
              <a:pathLst>
                <a:path w="1848485" h="1066164">
                  <a:moveTo>
                    <a:pt x="1025654" y="898829"/>
                  </a:moveTo>
                  <a:lnTo>
                    <a:pt x="1028278" y="885824"/>
                  </a:lnTo>
                  <a:lnTo>
                    <a:pt x="1035435" y="875203"/>
                  </a:lnTo>
                  <a:lnTo>
                    <a:pt x="1046051" y="868042"/>
                  </a:lnTo>
                  <a:lnTo>
                    <a:pt x="1059055" y="865416"/>
                  </a:lnTo>
                  <a:lnTo>
                    <a:pt x="1814553" y="865416"/>
                  </a:lnTo>
                  <a:lnTo>
                    <a:pt x="1847306" y="892279"/>
                  </a:lnTo>
                  <a:lnTo>
                    <a:pt x="1847954" y="898829"/>
                  </a:lnTo>
                  <a:lnTo>
                    <a:pt x="1847954" y="1032422"/>
                  </a:lnTo>
                  <a:lnTo>
                    <a:pt x="1845328" y="1045421"/>
                  </a:lnTo>
                  <a:lnTo>
                    <a:pt x="1838168" y="1056036"/>
                  </a:lnTo>
                  <a:lnTo>
                    <a:pt x="1827551" y="1063193"/>
                  </a:lnTo>
                  <a:lnTo>
                    <a:pt x="1814553" y="1065818"/>
                  </a:lnTo>
                  <a:lnTo>
                    <a:pt x="1059055" y="1065818"/>
                  </a:lnTo>
                  <a:lnTo>
                    <a:pt x="1046051" y="1063193"/>
                  </a:lnTo>
                  <a:lnTo>
                    <a:pt x="1035435" y="1056036"/>
                  </a:lnTo>
                  <a:lnTo>
                    <a:pt x="1028278" y="1045421"/>
                  </a:lnTo>
                  <a:lnTo>
                    <a:pt x="1025654" y="1032422"/>
                  </a:lnTo>
                  <a:lnTo>
                    <a:pt x="1025654" y="898829"/>
                  </a:lnTo>
                  <a:close/>
                </a:path>
                <a:path w="1848485" h="1066164">
                  <a:moveTo>
                    <a:pt x="0" y="42303"/>
                  </a:moveTo>
                  <a:lnTo>
                    <a:pt x="3324" y="25835"/>
                  </a:lnTo>
                  <a:lnTo>
                    <a:pt x="12390" y="12388"/>
                  </a:lnTo>
                  <a:lnTo>
                    <a:pt x="25836" y="3323"/>
                  </a:lnTo>
                  <a:lnTo>
                    <a:pt x="42302" y="0"/>
                  </a:lnTo>
                  <a:lnTo>
                    <a:pt x="251400" y="0"/>
                  </a:lnTo>
                  <a:lnTo>
                    <a:pt x="286597" y="18827"/>
                  </a:lnTo>
                  <a:lnTo>
                    <a:pt x="293702" y="42303"/>
                  </a:lnTo>
                  <a:lnTo>
                    <a:pt x="293702" y="211493"/>
                  </a:lnTo>
                  <a:lnTo>
                    <a:pt x="290378" y="227961"/>
                  </a:lnTo>
                  <a:lnTo>
                    <a:pt x="281312" y="241407"/>
                  </a:lnTo>
                  <a:lnTo>
                    <a:pt x="267865" y="250472"/>
                  </a:lnTo>
                  <a:lnTo>
                    <a:pt x="251400" y="253796"/>
                  </a:lnTo>
                  <a:lnTo>
                    <a:pt x="42302" y="253796"/>
                  </a:lnTo>
                  <a:lnTo>
                    <a:pt x="25836" y="250472"/>
                  </a:lnTo>
                  <a:lnTo>
                    <a:pt x="12390" y="241407"/>
                  </a:lnTo>
                  <a:lnTo>
                    <a:pt x="3324" y="227961"/>
                  </a:lnTo>
                  <a:lnTo>
                    <a:pt x="0" y="211493"/>
                  </a:lnTo>
                  <a:lnTo>
                    <a:pt x="0" y="42303"/>
                  </a:lnTo>
                  <a:close/>
                </a:path>
              </a:pathLst>
            </a:custGeom>
            <a:ln w="2857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4714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Spin</a:t>
            </a:r>
            <a:r>
              <a:rPr spc="-85" dirty="0"/>
              <a:t> </a:t>
            </a:r>
            <a:r>
              <a:rPr spc="55" dirty="0"/>
              <a:t>up</a:t>
            </a:r>
            <a:r>
              <a:rPr spc="-85" dirty="0"/>
              <a:t> </a:t>
            </a:r>
            <a:r>
              <a:rPr dirty="0"/>
              <a:t>a</a:t>
            </a:r>
            <a:r>
              <a:rPr spc="-85" dirty="0"/>
              <a:t> </a:t>
            </a:r>
            <a:r>
              <a:rPr spc="-10" dirty="0"/>
              <a:t>cluster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07543" y="1010983"/>
            <a:ext cx="1838325" cy="248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indent="-128905">
              <a:lnSpc>
                <a:spcPct val="100000"/>
              </a:lnSpc>
              <a:spcBef>
                <a:spcPts val="100"/>
              </a:spcBef>
              <a:buSzPct val="91666"/>
              <a:buAutoNum type="arabicPeriod"/>
              <a:tabLst>
                <a:tab pos="139700" algn="l"/>
              </a:tabLst>
            </a:pPr>
            <a:r>
              <a:rPr sz="1200" dirty="0">
                <a:latin typeface="Arial"/>
                <a:cs typeface="Arial"/>
              </a:rPr>
              <a:t>Enter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 cluster </a:t>
            </a:r>
            <a:r>
              <a:rPr sz="1200" spc="-20" dirty="0"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  <a:p>
            <a:pPr marL="63500" marR="149225" indent="-53340">
              <a:lnSpc>
                <a:spcPct val="100000"/>
              </a:lnSpc>
              <a:spcBef>
                <a:spcPts val="1000"/>
              </a:spcBef>
              <a:buSzPct val="91666"/>
              <a:buAutoNum type="arabicPeriod"/>
              <a:tabLst>
                <a:tab pos="63500" algn="l"/>
                <a:tab pos="139065" algn="l"/>
              </a:tabLst>
            </a:pPr>
            <a:r>
              <a:rPr sz="1200" dirty="0">
                <a:latin typeface="Arial"/>
                <a:cs typeface="Arial"/>
              </a:rPr>
              <a:t>	Choose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Databricks </a:t>
            </a:r>
            <a:r>
              <a:rPr sz="1200" dirty="0">
                <a:latin typeface="Arial"/>
                <a:cs typeface="Arial"/>
              </a:rPr>
              <a:t>Runtime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Version</a:t>
            </a:r>
            <a:endParaRPr sz="1200">
              <a:latin typeface="Arial"/>
              <a:cs typeface="Arial"/>
            </a:endParaRPr>
          </a:p>
          <a:p>
            <a:pPr marL="139700" indent="-128905">
              <a:lnSpc>
                <a:spcPct val="100000"/>
              </a:lnSpc>
              <a:spcBef>
                <a:spcPts val="1000"/>
              </a:spcBef>
              <a:buSzPct val="91666"/>
              <a:buAutoNum type="arabicPeriod"/>
              <a:tabLst>
                <a:tab pos="139700" algn="l"/>
              </a:tabLst>
            </a:pPr>
            <a:r>
              <a:rPr sz="1200" dirty="0">
                <a:latin typeface="Arial"/>
                <a:cs typeface="Arial"/>
              </a:rPr>
              <a:t>Choose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Availability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Zone</a:t>
            </a:r>
            <a:endParaRPr sz="1200">
              <a:latin typeface="Arial"/>
              <a:cs typeface="Arial"/>
            </a:endParaRPr>
          </a:p>
          <a:p>
            <a:pPr marL="139700" indent="-128905">
              <a:lnSpc>
                <a:spcPct val="100000"/>
              </a:lnSpc>
              <a:spcBef>
                <a:spcPts val="1000"/>
              </a:spcBef>
              <a:buSzPct val="91666"/>
              <a:buAutoNum type="arabicPeriod"/>
              <a:tabLst>
                <a:tab pos="139700" algn="l"/>
              </a:tabLst>
            </a:pPr>
            <a:r>
              <a:rPr sz="1200" dirty="0">
                <a:latin typeface="Arial"/>
                <a:cs typeface="Arial"/>
              </a:rPr>
              <a:t>Click</a:t>
            </a:r>
            <a:r>
              <a:rPr sz="1200" spc="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“Create</a:t>
            </a:r>
            <a:r>
              <a:rPr sz="1200" spc="8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Cluster”</a:t>
            </a:r>
            <a:endParaRPr sz="1200">
              <a:latin typeface="Arial"/>
              <a:cs typeface="Arial"/>
            </a:endParaRPr>
          </a:p>
          <a:p>
            <a:pPr marL="63500" marR="111760" indent="-53340">
              <a:lnSpc>
                <a:spcPct val="100000"/>
              </a:lnSpc>
              <a:spcBef>
                <a:spcPts val="1000"/>
              </a:spcBef>
              <a:buSzPct val="91666"/>
              <a:buAutoNum type="arabicPeriod"/>
              <a:tabLst>
                <a:tab pos="63500" algn="l"/>
                <a:tab pos="139065" algn="l"/>
              </a:tabLst>
            </a:pPr>
            <a:r>
              <a:rPr sz="1200" dirty="0">
                <a:latin typeface="Arial"/>
                <a:cs typeface="Arial"/>
              </a:rPr>
              <a:t>	It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creates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single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node </a:t>
            </a:r>
            <a:r>
              <a:rPr sz="1200" dirty="0">
                <a:latin typeface="Arial"/>
                <a:cs typeface="Arial"/>
              </a:rPr>
              <a:t>cluster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with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15.3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GB </a:t>
            </a:r>
            <a:r>
              <a:rPr sz="1200" dirty="0">
                <a:latin typeface="Arial"/>
                <a:cs typeface="Arial"/>
              </a:rPr>
              <a:t>memory,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2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cores</a:t>
            </a:r>
            <a:endParaRPr sz="1200">
              <a:latin typeface="Arial"/>
              <a:cs typeface="Arial"/>
            </a:endParaRPr>
          </a:p>
          <a:p>
            <a:pPr marL="63500" marR="38735" indent="-53340">
              <a:lnSpc>
                <a:spcPct val="100000"/>
              </a:lnSpc>
              <a:spcBef>
                <a:spcPts val="1000"/>
              </a:spcBef>
              <a:buSzPct val="91666"/>
              <a:buAutoNum type="arabicPeriod"/>
              <a:tabLst>
                <a:tab pos="63500" algn="l"/>
                <a:tab pos="139065" algn="l"/>
              </a:tabLst>
            </a:pPr>
            <a:r>
              <a:rPr sz="1200" dirty="0">
                <a:latin typeface="Arial"/>
                <a:cs typeface="Arial"/>
              </a:rPr>
              <a:t>	It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takes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few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minutes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to </a:t>
            </a:r>
            <a:r>
              <a:rPr sz="1200" dirty="0">
                <a:latin typeface="Arial"/>
                <a:cs typeface="Arial"/>
              </a:rPr>
              <a:t>create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cluster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2824" y="921124"/>
            <a:ext cx="5538470" cy="3289935"/>
            <a:chOff x="652824" y="921124"/>
            <a:chExt cx="5538470" cy="328993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30649"/>
              <a:ext cx="5518975" cy="32703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7586" y="925887"/>
              <a:ext cx="5528945" cy="3280410"/>
            </a:xfrm>
            <a:custGeom>
              <a:avLst/>
              <a:gdLst/>
              <a:ahLst/>
              <a:cxnLst/>
              <a:rect l="l" t="t" r="r" b="b"/>
              <a:pathLst>
                <a:path w="5528945" h="3280410">
                  <a:moveTo>
                    <a:pt x="0" y="3279902"/>
                  </a:moveTo>
                  <a:lnTo>
                    <a:pt x="5528500" y="3279902"/>
                  </a:lnTo>
                  <a:lnTo>
                    <a:pt x="5528500" y="0"/>
                  </a:lnTo>
                  <a:lnTo>
                    <a:pt x="0" y="0"/>
                  </a:lnTo>
                  <a:lnTo>
                    <a:pt x="0" y="3279902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42552-5429-4A11-997C-903A8CA79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7" y="315976"/>
            <a:ext cx="4362450" cy="400110"/>
          </a:xfrm>
        </p:spPr>
        <p:txBody>
          <a:bodyPr/>
          <a:lstStyle/>
          <a:p>
            <a:r>
              <a:rPr lang="en-US" dirty="0"/>
              <a:t>Spark Framework</a:t>
            </a:r>
          </a:p>
        </p:txBody>
      </p:sp>
      <p:pic>
        <p:nvPicPr>
          <p:cNvPr id="1026" name="Picture 2" descr="What is Apache Spark ...">
            <a:extLst>
              <a:ext uri="{FF2B5EF4-FFF2-40B4-BE49-F238E27FC236}">
                <a16:creationId xmlns:a16="http://schemas.microsoft.com/office/drawing/2014/main" id="{3939D099-51F9-497B-A769-1D9C317C3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01578"/>
            <a:ext cx="6324600" cy="363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640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4714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Spin</a:t>
            </a:r>
            <a:r>
              <a:rPr spc="-85" dirty="0"/>
              <a:t> </a:t>
            </a:r>
            <a:r>
              <a:rPr spc="55" dirty="0"/>
              <a:t>up</a:t>
            </a:r>
            <a:r>
              <a:rPr spc="-85" dirty="0"/>
              <a:t> </a:t>
            </a:r>
            <a:r>
              <a:rPr dirty="0"/>
              <a:t>a</a:t>
            </a:r>
            <a:r>
              <a:rPr spc="-85" dirty="0"/>
              <a:t> </a:t>
            </a:r>
            <a:r>
              <a:rPr spc="-10" dirty="0"/>
              <a:t>cluster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36002" y="1242631"/>
            <a:ext cx="1069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Cluster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is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ready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2824" y="899218"/>
            <a:ext cx="6487160" cy="3667760"/>
            <a:chOff x="652824" y="899218"/>
            <a:chExt cx="6487160" cy="36677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08744"/>
              <a:ext cx="6267145" cy="364832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7586" y="903980"/>
              <a:ext cx="6276975" cy="3658235"/>
            </a:xfrm>
            <a:custGeom>
              <a:avLst/>
              <a:gdLst/>
              <a:ahLst/>
              <a:cxnLst/>
              <a:rect l="l" t="t" r="r" b="b"/>
              <a:pathLst>
                <a:path w="6276975" h="3658235">
                  <a:moveTo>
                    <a:pt x="0" y="3657854"/>
                  </a:moveTo>
                  <a:lnTo>
                    <a:pt x="6276670" y="3657854"/>
                  </a:lnTo>
                  <a:lnTo>
                    <a:pt x="6276670" y="0"/>
                  </a:lnTo>
                  <a:lnTo>
                    <a:pt x="0" y="0"/>
                  </a:lnTo>
                  <a:lnTo>
                    <a:pt x="0" y="3657854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72822" y="1177194"/>
              <a:ext cx="912494" cy="360045"/>
            </a:xfrm>
            <a:custGeom>
              <a:avLst/>
              <a:gdLst/>
              <a:ahLst/>
              <a:cxnLst/>
              <a:rect l="l" t="t" r="r" b="b"/>
              <a:pathLst>
                <a:path w="912494" h="360044">
                  <a:moveTo>
                    <a:pt x="0" y="360000"/>
                  </a:moveTo>
                  <a:lnTo>
                    <a:pt x="912301" y="360000"/>
                  </a:lnTo>
                  <a:lnTo>
                    <a:pt x="912301" y="0"/>
                  </a:lnTo>
                  <a:lnTo>
                    <a:pt x="0" y="0"/>
                  </a:lnTo>
                  <a:lnTo>
                    <a:pt x="0" y="360000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5124" y="1357198"/>
              <a:ext cx="5106670" cy="6350"/>
            </a:xfrm>
            <a:custGeom>
              <a:avLst/>
              <a:gdLst/>
              <a:ahLst/>
              <a:cxnLst/>
              <a:rect l="l" t="t" r="r" b="b"/>
              <a:pathLst>
                <a:path w="5106670" h="6350">
                  <a:moveTo>
                    <a:pt x="0" y="0"/>
                  </a:moveTo>
                  <a:lnTo>
                    <a:pt x="5106454" y="6235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91553" y="13476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38" y="0"/>
                  </a:moveTo>
                  <a:lnTo>
                    <a:pt x="0" y="31457"/>
                  </a:lnTo>
                  <a:lnTo>
                    <a:pt x="43243" y="1578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91553" y="134769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243" y="15786"/>
                  </a:lnTo>
                  <a:lnTo>
                    <a:pt x="38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6003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Create</a:t>
            </a:r>
            <a:r>
              <a:rPr spc="-100" dirty="0"/>
              <a:t> </a:t>
            </a:r>
            <a:r>
              <a:rPr spc="55" dirty="0"/>
              <a:t>Notebook</a:t>
            </a:r>
          </a:p>
        </p:txBody>
      </p:sp>
      <p:sp>
        <p:nvSpPr>
          <p:cNvPr id="3" name="object 3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2824" y="921122"/>
            <a:ext cx="3948429" cy="3948429"/>
            <a:chOff x="652824" y="921122"/>
            <a:chExt cx="3948429" cy="394842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30647"/>
              <a:ext cx="3929354" cy="392935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7586" y="925884"/>
              <a:ext cx="3938904" cy="3938904"/>
            </a:xfrm>
            <a:custGeom>
              <a:avLst/>
              <a:gdLst/>
              <a:ahLst/>
              <a:cxnLst/>
              <a:rect l="l" t="t" r="r" b="b"/>
              <a:pathLst>
                <a:path w="3938904" h="3938904">
                  <a:moveTo>
                    <a:pt x="0" y="3938879"/>
                  </a:moveTo>
                  <a:lnTo>
                    <a:pt x="3938879" y="3938879"/>
                  </a:lnTo>
                  <a:lnTo>
                    <a:pt x="3938879" y="0"/>
                  </a:lnTo>
                  <a:lnTo>
                    <a:pt x="0" y="0"/>
                  </a:lnTo>
                  <a:lnTo>
                    <a:pt x="0" y="3938879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573154" y="1141272"/>
            <a:ext cx="1298575" cy="1155065"/>
            <a:chOff x="5573154" y="1141272"/>
            <a:chExt cx="1298575" cy="1155065"/>
          </a:xfrm>
        </p:grpSpPr>
        <p:sp>
          <p:nvSpPr>
            <p:cNvPr id="9" name="object 9"/>
            <p:cNvSpPr/>
            <p:nvPr/>
          </p:nvSpPr>
          <p:spPr>
            <a:xfrm>
              <a:off x="5635853" y="1141272"/>
              <a:ext cx="1173480" cy="360045"/>
            </a:xfrm>
            <a:custGeom>
              <a:avLst/>
              <a:gdLst/>
              <a:ahLst/>
              <a:cxnLst/>
              <a:rect l="l" t="t" r="r" b="b"/>
              <a:pathLst>
                <a:path w="1173479" h="360044">
                  <a:moveTo>
                    <a:pt x="1112989" y="0"/>
                  </a:moveTo>
                  <a:lnTo>
                    <a:pt x="59994" y="0"/>
                  </a:lnTo>
                  <a:lnTo>
                    <a:pt x="36642" y="4714"/>
                  </a:lnTo>
                  <a:lnTo>
                    <a:pt x="17572" y="17573"/>
                  </a:lnTo>
                  <a:lnTo>
                    <a:pt x="4714" y="36647"/>
                  </a:lnTo>
                  <a:lnTo>
                    <a:pt x="0" y="60007"/>
                  </a:lnTo>
                  <a:lnTo>
                    <a:pt x="0" y="299999"/>
                  </a:lnTo>
                  <a:lnTo>
                    <a:pt x="4714" y="323354"/>
                  </a:lnTo>
                  <a:lnTo>
                    <a:pt x="17572" y="342428"/>
                  </a:lnTo>
                  <a:lnTo>
                    <a:pt x="36642" y="355290"/>
                  </a:lnTo>
                  <a:lnTo>
                    <a:pt x="59994" y="360006"/>
                  </a:lnTo>
                  <a:lnTo>
                    <a:pt x="1112989" y="360006"/>
                  </a:lnTo>
                  <a:lnTo>
                    <a:pt x="1136349" y="355290"/>
                  </a:lnTo>
                  <a:lnTo>
                    <a:pt x="1155423" y="342428"/>
                  </a:lnTo>
                  <a:lnTo>
                    <a:pt x="1168282" y="323354"/>
                  </a:lnTo>
                  <a:lnTo>
                    <a:pt x="1172997" y="299999"/>
                  </a:lnTo>
                  <a:lnTo>
                    <a:pt x="1172997" y="60007"/>
                  </a:lnTo>
                  <a:lnTo>
                    <a:pt x="1155420" y="17576"/>
                  </a:lnTo>
                  <a:lnTo>
                    <a:pt x="1112989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22352" y="1501279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0" y="216141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06617" y="17174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0" y="0"/>
                  </a:moveTo>
                  <a:lnTo>
                    <a:pt x="0" y="0"/>
                  </a:lnTo>
                  <a:lnTo>
                    <a:pt x="15735" y="43230"/>
                  </a:lnTo>
                  <a:lnTo>
                    <a:pt x="3147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06617" y="17174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5" y="43230"/>
                  </a:lnTo>
                  <a:lnTo>
                    <a:pt x="31470" y="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73154" y="1774570"/>
              <a:ext cx="1298575" cy="521970"/>
            </a:xfrm>
            <a:custGeom>
              <a:avLst/>
              <a:gdLst/>
              <a:ahLst/>
              <a:cxnLst/>
              <a:rect l="l" t="t" r="r" b="b"/>
              <a:pathLst>
                <a:path w="1298575" h="521969">
                  <a:moveTo>
                    <a:pt x="1211491" y="0"/>
                  </a:moveTo>
                  <a:lnTo>
                    <a:pt x="86893" y="0"/>
                  </a:lnTo>
                  <a:lnTo>
                    <a:pt x="53069" y="6830"/>
                  </a:lnTo>
                  <a:lnTo>
                    <a:pt x="25449" y="25455"/>
                  </a:lnTo>
                  <a:lnTo>
                    <a:pt x="6828" y="53079"/>
                  </a:lnTo>
                  <a:lnTo>
                    <a:pt x="0" y="86906"/>
                  </a:lnTo>
                  <a:lnTo>
                    <a:pt x="0" y="434505"/>
                  </a:lnTo>
                  <a:lnTo>
                    <a:pt x="6828" y="468331"/>
                  </a:lnTo>
                  <a:lnTo>
                    <a:pt x="25449" y="495955"/>
                  </a:lnTo>
                  <a:lnTo>
                    <a:pt x="53069" y="514581"/>
                  </a:lnTo>
                  <a:lnTo>
                    <a:pt x="86893" y="521411"/>
                  </a:lnTo>
                  <a:lnTo>
                    <a:pt x="1211491" y="521411"/>
                  </a:lnTo>
                  <a:lnTo>
                    <a:pt x="1245322" y="514581"/>
                  </a:lnTo>
                  <a:lnTo>
                    <a:pt x="1272946" y="495955"/>
                  </a:lnTo>
                  <a:lnTo>
                    <a:pt x="1291569" y="468331"/>
                  </a:lnTo>
                  <a:lnTo>
                    <a:pt x="1298397" y="434505"/>
                  </a:lnTo>
                  <a:lnTo>
                    <a:pt x="1298397" y="86906"/>
                  </a:lnTo>
                  <a:lnTo>
                    <a:pt x="1283797" y="38691"/>
                  </a:lnTo>
                  <a:lnTo>
                    <a:pt x="1244752" y="6615"/>
                  </a:lnTo>
                  <a:lnTo>
                    <a:pt x="1211491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714220" y="1194777"/>
            <a:ext cx="1017269" cy="1059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Create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90"/>
              </a:spcBef>
            </a:pPr>
            <a:endParaRPr sz="1400">
              <a:latin typeface="Arial"/>
              <a:cs typeface="Arial"/>
            </a:endParaRPr>
          </a:p>
          <a:p>
            <a:pPr marL="12065" marR="5080" indent="-635" algn="ctr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Click </a:t>
            </a:r>
            <a:r>
              <a:rPr sz="1400" spc="75" dirty="0">
                <a:latin typeface="Arial"/>
                <a:cs typeface="Arial"/>
              </a:rPr>
              <a:t>“Notebook”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6003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Create</a:t>
            </a:r>
            <a:r>
              <a:rPr spc="-100" dirty="0"/>
              <a:t> </a:t>
            </a:r>
            <a:r>
              <a:rPr spc="55" dirty="0"/>
              <a:t>Notebook</a:t>
            </a:r>
          </a:p>
        </p:txBody>
      </p:sp>
      <p:sp>
        <p:nvSpPr>
          <p:cNvPr id="3" name="object 3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2824" y="921123"/>
            <a:ext cx="5467985" cy="2991485"/>
            <a:chOff x="652824" y="921123"/>
            <a:chExt cx="5467985" cy="29914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30649"/>
              <a:ext cx="5448630" cy="29719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7586" y="925885"/>
              <a:ext cx="5458460" cy="2981960"/>
            </a:xfrm>
            <a:custGeom>
              <a:avLst/>
              <a:gdLst/>
              <a:ahLst/>
              <a:cxnLst/>
              <a:rect l="l" t="t" r="r" b="b"/>
              <a:pathLst>
                <a:path w="5458460" h="2981960">
                  <a:moveTo>
                    <a:pt x="0" y="2981502"/>
                  </a:moveTo>
                  <a:lnTo>
                    <a:pt x="5458155" y="2981502"/>
                  </a:lnTo>
                  <a:lnTo>
                    <a:pt x="5458155" y="0"/>
                  </a:lnTo>
                  <a:lnTo>
                    <a:pt x="0" y="0"/>
                  </a:lnTo>
                  <a:lnTo>
                    <a:pt x="0" y="2981502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99796" y="997584"/>
            <a:ext cx="2156460" cy="1686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indent="-128905">
              <a:lnSpc>
                <a:spcPct val="100000"/>
              </a:lnSpc>
              <a:spcBef>
                <a:spcPts val="100"/>
              </a:spcBef>
              <a:buSzPct val="91666"/>
              <a:buAutoNum type="arabicPeriod"/>
              <a:tabLst>
                <a:tab pos="139700" algn="l"/>
              </a:tabLst>
            </a:pPr>
            <a:r>
              <a:rPr sz="1200" dirty="0">
                <a:latin typeface="Arial"/>
                <a:cs typeface="Arial"/>
              </a:rPr>
              <a:t>Enter</a:t>
            </a:r>
            <a:r>
              <a:rPr sz="1200" spc="1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11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Notebook</a:t>
            </a:r>
            <a:r>
              <a:rPr sz="1200" spc="11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name</a:t>
            </a:r>
            <a:endParaRPr sz="1200">
              <a:latin typeface="Arial"/>
              <a:cs typeface="Arial"/>
            </a:endParaRPr>
          </a:p>
          <a:p>
            <a:pPr marL="63500" marR="5080" indent="-53340">
              <a:lnSpc>
                <a:spcPct val="100000"/>
              </a:lnSpc>
              <a:spcBef>
                <a:spcPts val="1000"/>
              </a:spcBef>
              <a:buSzPct val="91666"/>
              <a:buAutoNum type="arabicPeriod"/>
              <a:tabLst>
                <a:tab pos="63500" algn="l"/>
                <a:tab pos="139065" algn="l"/>
              </a:tabLst>
            </a:pPr>
            <a:r>
              <a:rPr sz="1200" dirty="0">
                <a:latin typeface="Arial"/>
                <a:cs typeface="Arial"/>
              </a:rPr>
              <a:t>	Choose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language. </a:t>
            </a:r>
            <a:r>
              <a:rPr sz="1200" dirty="0">
                <a:latin typeface="Arial"/>
                <a:cs typeface="Arial"/>
              </a:rPr>
              <a:t>Databricks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35" dirty="0">
                <a:latin typeface="Arial"/>
                <a:cs typeface="Arial"/>
              </a:rPr>
              <a:t>CE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support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Python, </a:t>
            </a:r>
            <a:r>
              <a:rPr sz="1200" spc="-30" dirty="0">
                <a:latin typeface="Arial"/>
                <a:cs typeface="Arial"/>
              </a:rPr>
              <a:t>Scala,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6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 and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SQL</a:t>
            </a:r>
            <a:endParaRPr sz="1200">
              <a:latin typeface="Arial"/>
              <a:cs typeface="Arial"/>
            </a:endParaRPr>
          </a:p>
          <a:p>
            <a:pPr marL="63500" marR="74295" indent="-53340">
              <a:lnSpc>
                <a:spcPct val="100000"/>
              </a:lnSpc>
              <a:spcBef>
                <a:spcPts val="1000"/>
              </a:spcBef>
              <a:buSzPct val="91666"/>
              <a:buAutoNum type="arabicPeriod"/>
              <a:tabLst>
                <a:tab pos="63500" algn="l"/>
                <a:tab pos="139065" algn="l"/>
              </a:tabLst>
            </a:pPr>
            <a:r>
              <a:rPr sz="1200" dirty="0">
                <a:latin typeface="Arial"/>
                <a:cs typeface="Arial"/>
              </a:rPr>
              <a:t>	Choose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Cluster.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CE, </a:t>
            </a:r>
            <a:r>
              <a:rPr sz="1200" dirty="0">
                <a:latin typeface="Arial"/>
                <a:cs typeface="Arial"/>
              </a:rPr>
              <a:t>you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can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have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only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one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cluster</a:t>
            </a:r>
            <a:endParaRPr sz="1200">
              <a:latin typeface="Arial"/>
              <a:cs typeface="Arial"/>
            </a:endParaRPr>
          </a:p>
          <a:p>
            <a:pPr marL="139700" indent="-128905">
              <a:lnSpc>
                <a:spcPct val="100000"/>
              </a:lnSpc>
              <a:spcBef>
                <a:spcPts val="1000"/>
              </a:spcBef>
              <a:buSzPct val="91666"/>
              <a:buAutoNum type="arabicPeriod"/>
              <a:tabLst>
                <a:tab pos="139700" algn="l"/>
              </a:tabLst>
            </a:pPr>
            <a:r>
              <a:rPr sz="1200" dirty="0">
                <a:latin typeface="Arial"/>
                <a:cs typeface="Arial"/>
              </a:rPr>
              <a:t>Click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40" dirty="0">
                <a:latin typeface="Arial"/>
                <a:cs typeface="Arial"/>
              </a:rPr>
              <a:t>“Create”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6003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Create</a:t>
            </a:r>
            <a:r>
              <a:rPr spc="-100" dirty="0"/>
              <a:t> </a:t>
            </a:r>
            <a:r>
              <a:rPr spc="55" dirty="0"/>
              <a:t>Notebook</a:t>
            </a:r>
          </a:p>
        </p:txBody>
      </p:sp>
      <p:sp>
        <p:nvSpPr>
          <p:cNvPr id="3" name="object 3"/>
          <p:cNvSpPr/>
          <p:nvPr/>
        </p:nvSpPr>
        <p:spPr>
          <a:xfrm>
            <a:off x="3950373" y="3671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403" y="0"/>
                </a:moveTo>
                <a:lnTo>
                  <a:pt x="156766" y="5372"/>
                </a:lnTo>
                <a:lnTo>
                  <a:pt x="113953" y="20675"/>
                </a:lnTo>
                <a:lnTo>
                  <a:pt x="76186" y="44686"/>
                </a:lnTo>
                <a:lnTo>
                  <a:pt x="44686" y="76186"/>
                </a:lnTo>
                <a:lnTo>
                  <a:pt x="20675" y="113953"/>
                </a:lnTo>
                <a:lnTo>
                  <a:pt x="5372" y="156766"/>
                </a:lnTo>
                <a:lnTo>
                  <a:pt x="0" y="203403"/>
                </a:lnTo>
                <a:lnTo>
                  <a:pt x="5372" y="250040"/>
                </a:lnTo>
                <a:lnTo>
                  <a:pt x="20675" y="292852"/>
                </a:lnTo>
                <a:lnTo>
                  <a:pt x="44686" y="330619"/>
                </a:lnTo>
                <a:lnTo>
                  <a:pt x="76186" y="362119"/>
                </a:lnTo>
                <a:lnTo>
                  <a:pt x="113953" y="386131"/>
                </a:lnTo>
                <a:lnTo>
                  <a:pt x="156766" y="401434"/>
                </a:lnTo>
                <a:lnTo>
                  <a:pt x="203403" y="406806"/>
                </a:lnTo>
                <a:lnTo>
                  <a:pt x="250040" y="401434"/>
                </a:lnTo>
                <a:lnTo>
                  <a:pt x="292852" y="386131"/>
                </a:lnTo>
                <a:lnTo>
                  <a:pt x="330619" y="362119"/>
                </a:lnTo>
                <a:lnTo>
                  <a:pt x="362119" y="330619"/>
                </a:lnTo>
                <a:lnTo>
                  <a:pt x="386131" y="292852"/>
                </a:lnTo>
                <a:lnTo>
                  <a:pt x="401434" y="250040"/>
                </a:lnTo>
                <a:lnTo>
                  <a:pt x="406806" y="203403"/>
                </a:lnTo>
                <a:lnTo>
                  <a:pt x="402860" y="163540"/>
                </a:lnTo>
                <a:lnTo>
                  <a:pt x="391320" y="125569"/>
                </a:lnTo>
                <a:lnTo>
                  <a:pt x="372628" y="90558"/>
                </a:lnTo>
                <a:lnTo>
                  <a:pt x="347230" y="59575"/>
                </a:lnTo>
                <a:lnTo>
                  <a:pt x="316247" y="34177"/>
                </a:lnTo>
                <a:lnTo>
                  <a:pt x="281236" y="15486"/>
                </a:lnTo>
                <a:lnTo>
                  <a:pt x="243265" y="3945"/>
                </a:lnTo>
                <a:lnTo>
                  <a:pt x="203403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2973" y="44410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52824" y="921130"/>
            <a:ext cx="7995284" cy="3222625"/>
            <a:chOff x="652824" y="921130"/>
            <a:chExt cx="7995284" cy="32226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30655"/>
              <a:ext cx="7975676" cy="247202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57586" y="925893"/>
              <a:ext cx="7985759" cy="2481580"/>
            </a:xfrm>
            <a:custGeom>
              <a:avLst/>
              <a:gdLst/>
              <a:ahLst/>
              <a:cxnLst/>
              <a:rect l="l" t="t" r="r" b="b"/>
              <a:pathLst>
                <a:path w="7985759" h="2481579">
                  <a:moveTo>
                    <a:pt x="0" y="2481567"/>
                  </a:moveTo>
                  <a:lnTo>
                    <a:pt x="7985201" y="2481567"/>
                  </a:lnTo>
                  <a:lnTo>
                    <a:pt x="7985201" y="0"/>
                  </a:lnTo>
                  <a:lnTo>
                    <a:pt x="0" y="0"/>
                  </a:lnTo>
                  <a:lnTo>
                    <a:pt x="0" y="248156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25852" y="1644319"/>
              <a:ext cx="3810" cy="2451735"/>
            </a:xfrm>
            <a:custGeom>
              <a:avLst/>
              <a:gdLst/>
              <a:ahLst/>
              <a:cxnLst/>
              <a:rect l="l" t="t" r="r" b="b"/>
              <a:pathLst>
                <a:path w="3810" h="2451735">
                  <a:moveTo>
                    <a:pt x="0" y="0"/>
                  </a:moveTo>
                  <a:lnTo>
                    <a:pt x="3517" y="2451157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13635" y="409545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0" y="0"/>
                  </a:moveTo>
                  <a:lnTo>
                    <a:pt x="0" y="44"/>
                  </a:lnTo>
                  <a:lnTo>
                    <a:pt x="15798" y="43248"/>
                  </a:lnTo>
                  <a:lnTo>
                    <a:pt x="314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13635" y="409545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4"/>
                  </a:moveTo>
                  <a:lnTo>
                    <a:pt x="15798" y="43248"/>
                  </a:lnTo>
                  <a:lnTo>
                    <a:pt x="31470" y="0"/>
                  </a:lnTo>
                  <a:lnTo>
                    <a:pt x="0" y="4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08633" y="4218538"/>
            <a:ext cx="16395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Write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you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here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3276" y="921130"/>
            <a:ext cx="6084570" cy="2647315"/>
            <a:chOff x="653276" y="921130"/>
            <a:chExt cx="6084570" cy="2647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801" y="930656"/>
              <a:ext cx="6064947" cy="262792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8039" y="925893"/>
              <a:ext cx="6075045" cy="2637790"/>
            </a:xfrm>
            <a:custGeom>
              <a:avLst/>
              <a:gdLst/>
              <a:ahLst/>
              <a:cxnLst/>
              <a:rect l="l" t="t" r="r" b="b"/>
              <a:pathLst>
                <a:path w="6075045" h="2637790">
                  <a:moveTo>
                    <a:pt x="0" y="2637447"/>
                  </a:moveTo>
                  <a:lnTo>
                    <a:pt x="6074473" y="2637447"/>
                  </a:lnTo>
                  <a:lnTo>
                    <a:pt x="6074473" y="0"/>
                  </a:lnTo>
                  <a:lnTo>
                    <a:pt x="0" y="0"/>
                  </a:lnTo>
                  <a:lnTo>
                    <a:pt x="0" y="263744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90874" y="1009721"/>
              <a:ext cx="3032125" cy="1830705"/>
            </a:xfrm>
            <a:custGeom>
              <a:avLst/>
              <a:gdLst/>
              <a:ahLst/>
              <a:cxnLst/>
              <a:rect l="l" t="t" r="r" b="b"/>
              <a:pathLst>
                <a:path w="3032125" h="1830705">
                  <a:moveTo>
                    <a:pt x="2761526" y="1830494"/>
                  </a:moveTo>
                  <a:lnTo>
                    <a:pt x="3032125" y="1830494"/>
                  </a:lnTo>
                  <a:lnTo>
                    <a:pt x="3032125" y="1567395"/>
                  </a:lnTo>
                  <a:lnTo>
                    <a:pt x="2761526" y="1567395"/>
                  </a:lnTo>
                  <a:lnTo>
                    <a:pt x="2761526" y="1830494"/>
                  </a:lnTo>
                  <a:close/>
                </a:path>
                <a:path w="3032125" h="1830705">
                  <a:moveTo>
                    <a:pt x="0" y="263098"/>
                  </a:moveTo>
                  <a:lnTo>
                    <a:pt x="429299" y="263098"/>
                  </a:lnTo>
                  <a:lnTo>
                    <a:pt x="429299" y="0"/>
                  </a:lnTo>
                  <a:lnTo>
                    <a:pt x="0" y="0"/>
                  </a:lnTo>
                  <a:lnTo>
                    <a:pt x="0" y="263098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Write</a:t>
            </a:r>
            <a:r>
              <a:rPr spc="55" dirty="0"/>
              <a:t> </a:t>
            </a:r>
            <a:r>
              <a:rPr dirty="0"/>
              <a:t>your</a:t>
            </a:r>
            <a:r>
              <a:rPr spc="60" dirty="0"/>
              <a:t> </a:t>
            </a:r>
            <a:r>
              <a:rPr dirty="0"/>
              <a:t>first</a:t>
            </a:r>
            <a:r>
              <a:rPr spc="60" dirty="0"/>
              <a:t> </a:t>
            </a:r>
            <a:r>
              <a:rPr spc="-10" dirty="0"/>
              <a:t>program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1924" y="3625506"/>
            <a:ext cx="49180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ct val="100000"/>
              </a:lnSpc>
              <a:spcBef>
                <a:spcPts val="100"/>
              </a:spcBef>
              <a:buChar char="●"/>
              <a:tabLst>
                <a:tab pos="332740" algn="l"/>
              </a:tabLst>
            </a:pPr>
            <a:r>
              <a:rPr sz="1200" dirty="0">
                <a:latin typeface="Arial"/>
                <a:cs typeface="Arial"/>
              </a:rPr>
              <a:t>Control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95" dirty="0">
                <a:latin typeface="Arial"/>
                <a:cs typeface="Arial"/>
              </a:rPr>
              <a:t>+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Enter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spc="95" dirty="0">
                <a:latin typeface="Arial"/>
                <a:cs typeface="Arial"/>
              </a:rPr>
              <a:t>=&gt;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will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execute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single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cell</a:t>
            </a:r>
            <a:endParaRPr sz="12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har char="●"/>
              <a:tabLst>
                <a:tab pos="332740" algn="l"/>
              </a:tabLst>
            </a:pPr>
            <a:r>
              <a:rPr sz="1200" dirty="0">
                <a:latin typeface="Arial"/>
                <a:cs typeface="Arial"/>
              </a:rPr>
              <a:t>Shift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95" dirty="0">
                <a:latin typeface="Arial"/>
                <a:cs typeface="Arial"/>
              </a:rPr>
              <a:t>+</a:t>
            </a:r>
            <a:r>
              <a:rPr sz="1200" dirty="0">
                <a:latin typeface="Arial"/>
                <a:cs typeface="Arial"/>
              </a:rPr>
              <a:t> Enter </a:t>
            </a:r>
            <a:r>
              <a:rPr sz="1200" spc="95" dirty="0">
                <a:latin typeface="Arial"/>
                <a:cs typeface="Arial"/>
              </a:rPr>
              <a:t>=&gt;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will execute a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single cell </a:t>
            </a:r>
            <a:r>
              <a:rPr sz="1200" spc="95" dirty="0">
                <a:latin typeface="Arial"/>
                <a:cs typeface="Arial"/>
              </a:rPr>
              <a:t>+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creates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 new blank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cell</a:t>
            </a:r>
            <a:endParaRPr sz="12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har char="●"/>
              <a:tabLst>
                <a:tab pos="332740" algn="l"/>
              </a:tabLst>
            </a:pPr>
            <a:r>
              <a:rPr sz="1200" dirty="0">
                <a:latin typeface="Arial"/>
                <a:cs typeface="Arial"/>
              </a:rPr>
              <a:t>“Run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All”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will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execute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all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cells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(highlighted</a:t>
            </a:r>
            <a:r>
              <a:rPr sz="1200" spc="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</a:t>
            </a:r>
            <a:r>
              <a:rPr sz="1200" spc="5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blue)</a:t>
            </a:r>
            <a:endParaRPr sz="12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har char="●"/>
              <a:tabLst>
                <a:tab pos="332740" algn="l"/>
              </a:tabLst>
            </a:pPr>
            <a:r>
              <a:rPr sz="1200" spc="55" dirty="0">
                <a:latin typeface="Arial"/>
                <a:cs typeface="Arial"/>
              </a:rPr>
              <a:t>“Run”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will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execute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single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cell</a:t>
            </a:r>
            <a:endParaRPr sz="1200">
              <a:latin typeface="Arial"/>
              <a:cs typeface="Arial"/>
            </a:endParaRPr>
          </a:p>
          <a:p>
            <a:pPr marL="332740" indent="-320040">
              <a:lnSpc>
                <a:spcPct val="100000"/>
              </a:lnSpc>
              <a:buChar char="●"/>
              <a:tabLst>
                <a:tab pos="332740" algn="l"/>
              </a:tabLst>
            </a:pPr>
            <a:r>
              <a:rPr sz="1200" dirty="0">
                <a:latin typeface="Arial"/>
                <a:cs typeface="Arial"/>
              </a:rPr>
              <a:t>%python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python,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%scala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scala,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%sql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Spark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SQL,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%r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3782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Loading</a:t>
            </a:r>
            <a:r>
              <a:rPr spc="-5" dirty="0"/>
              <a:t> </a:t>
            </a:r>
            <a:r>
              <a:rPr spc="-45" dirty="0"/>
              <a:t>file(s)</a:t>
            </a:r>
            <a:r>
              <a:rPr dirty="0"/>
              <a:t> </a:t>
            </a:r>
            <a:r>
              <a:rPr spc="105" dirty="0"/>
              <a:t>to</a:t>
            </a:r>
            <a:r>
              <a:rPr spc="-5" dirty="0"/>
              <a:t> </a:t>
            </a:r>
            <a:r>
              <a:rPr spc="-95" dirty="0"/>
              <a:t>DBFS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43299" y="980474"/>
            <a:ext cx="5846445" cy="3695700"/>
            <a:chOff x="643299" y="980474"/>
            <a:chExt cx="5846445" cy="36957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90000"/>
              <a:ext cx="5817654" cy="36766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7586" y="985236"/>
              <a:ext cx="5827395" cy="3686175"/>
            </a:xfrm>
            <a:custGeom>
              <a:avLst/>
              <a:gdLst/>
              <a:ahLst/>
              <a:cxnLst/>
              <a:rect l="l" t="t" r="r" b="b"/>
              <a:pathLst>
                <a:path w="5827395" h="3686175">
                  <a:moveTo>
                    <a:pt x="0" y="3686175"/>
                  </a:moveTo>
                  <a:lnTo>
                    <a:pt x="5827179" y="3686175"/>
                  </a:lnTo>
                  <a:lnTo>
                    <a:pt x="5827179" y="0"/>
                  </a:lnTo>
                  <a:lnTo>
                    <a:pt x="0" y="0"/>
                  </a:lnTo>
                  <a:lnTo>
                    <a:pt x="0" y="3686175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2349" y="3593598"/>
              <a:ext cx="912494" cy="360045"/>
            </a:xfrm>
            <a:custGeom>
              <a:avLst/>
              <a:gdLst/>
              <a:ahLst/>
              <a:cxnLst/>
              <a:rect l="l" t="t" r="r" b="b"/>
              <a:pathLst>
                <a:path w="912494" h="360045">
                  <a:moveTo>
                    <a:pt x="0" y="360000"/>
                  </a:moveTo>
                  <a:lnTo>
                    <a:pt x="912301" y="360000"/>
                  </a:lnTo>
                  <a:lnTo>
                    <a:pt x="912301" y="0"/>
                  </a:lnTo>
                  <a:lnTo>
                    <a:pt x="0" y="0"/>
                  </a:lnTo>
                  <a:lnTo>
                    <a:pt x="0" y="360000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4647" y="3570198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5">
                  <a:moveTo>
                    <a:pt x="203403" y="0"/>
                  </a:moveTo>
                  <a:lnTo>
                    <a:pt x="156766" y="5372"/>
                  </a:lnTo>
                  <a:lnTo>
                    <a:pt x="113953" y="20675"/>
                  </a:lnTo>
                  <a:lnTo>
                    <a:pt x="76186" y="44686"/>
                  </a:lnTo>
                  <a:lnTo>
                    <a:pt x="44686" y="76186"/>
                  </a:lnTo>
                  <a:lnTo>
                    <a:pt x="20675" y="113953"/>
                  </a:lnTo>
                  <a:lnTo>
                    <a:pt x="5372" y="156766"/>
                  </a:lnTo>
                  <a:lnTo>
                    <a:pt x="0" y="203403"/>
                  </a:lnTo>
                  <a:lnTo>
                    <a:pt x="5372" y="250041"/>
                  </a:lnTo>
                  <a:lnTo>
                    <a:pt x="20675" y="292853"/>
                  </a:lnTo>
                  <a:lnTo>
                    <a:pt x="44686" y="330619"/>
                  </a:lnTo>
                  <a:lnTo>
                    <a:pt x="76186" y="362117"/>
                  </a:lnTo>
                  <a:lnTo>
                    <a:pt x="113953" y="386127"/>
                  </a:lnTo>
                  <a:lnTo>
                    <a:pt x="156766" y="401429"/>
                  </a:lnTo>
                  <a:lnTo>
                    <a:pt x="203403" y="406801"/>
                  </a:lnTo>
                  <a:lnTo>
                    <a:pt x="250040" y="401429"/>
                  </a:lnTo>
                  <a:lnTo>
                    <a:pt x="292852" y="386127"/>
                  </a:lnTo>
                  <a:lnTo>
                    <a:pt x="330619" y="362117"/>
                  </a:lnTo>
                  <a:lnTo>
                    <a:pt x="362119" y="330619"/>
                  </a:lnTo>
                  <a:lnTo>
                    <a:pt x="386131" y="292853"/>
                  </a:lnTo>
                  <a:lnTo>
                    <a:pt x="401434" y="250041"/>
                  </a:lnTo>
                  <a:lnTo>
                    <a:pt x="406806" y="203403"/>
                  </a:lnTo>
                  <a:lnTo>
                    <a:pt x="402860" y="163533"/>
                  </a:lnTo>
                  <a:lnTo>
                    <a:pt x="391320" y="125560"/>
                  </a:lnTo>
                  <a:lnTo>
                    <a:pt x="372628" y="90551"/>
                  </a:lnTo>
                  <a:lnTo>
                    <a:pt x="347230" y="59575"/>
                  </a:lnTo>
                  <a:lnTo>
                    <a:pt x="316249" y="34172"/>
                  </a:lnTo>
                  <a:lnTo>
                    <a:pt x="281241" y="15481"/>
                  </a:lnTo>
                  <a:lnTo>
                    <a:pt x="243271" y="3943"/>
                  </a:lnTo>
                  <a:lnTo>
                    <a:pt x="203403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07248" y="3647109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27447" y="918374"/>
            <a:ext cx="1217930" cy="407034"/>
            <a:chOff x="5027447" y="918374"/>
            <a:chExt cx="1217930" cy="407034"/>
          </a:xfrm>
        </p:grpSpPr>
        <p:sp>
          <p:nvSpPr>
            <p:cNvPr id="10" name="object 10"/>
            <p:cNvSpPr/>
            <p:nvPr/>
          </p:nvSpPr>
          <p:spPr>
            <a:xfrm>
              <a:off x="5434253" y="1000277"/>
              <a:ext cx="792480" cy="243204"/>
            </a:xfrm>
            <a:custGeom>
              <a:avLst/>
              <a:gdLst/>
              <a:ahLst/>
              <a:cxnLst/>
              <a:rect l="l" t="t" r="r" b="b"/>
              <a:pathLst>
                <a:path w="792479" h="243205">
                  <a:moveTo>
                    <a:pt x="0" y="243001"/>
                  </a:moveTo>
                  <a:lnTo>
                    <a:pt x="791998" y="243001"/>
                  </a:lnTo>
                  <a:lnTo>
                    <a:pt x="791998" y="0"/>
                  </a:lnTo>
                  <a:lnTo>
                    <a:pt x="0" y="0"/>
                  </a:lnTo>
                  <a:lnTo>
                    <a:pt x="0" y="243001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27447" y="918374"/>
              <a:ext cx="407034" cy="407034"/>
            </a:xfrm>
            <a:custGeom>
              <a:avLst/>
              <a:gdLst/>
              <a:ahLst/>
              <a:cxnLst/>
              <a:rect l="l" t="t" r="r" b="b"/>
              <a:pathLst>
                <a:path w="407035" h="407034">
                  <a:moveTo>
                    <a:pt x="203403" y="0"/>
                  </a:moveTo>
                  <a:lnTo>
                    <a:pt x="156766" y="5372"/>
                  </a:lnTo>
                  <a:lnTo>
                    <a:pt x="113953" y="20675"/>
                  </a:lnTo>
                  <a:lnTo>
                    <a:pt x="76186" y="44686"/>
                  </a:lnTo>
                  <a:lnTo>
                    <a:pt x="44686" y="76186"/>
                  </a:lnTo>
                  <a:lnTo>
                    <a:pt x="20675" y="113953"/>
                  </a:lnTo>
                  <a:lnTo>
                    <a:pt x="5372" y="156766"/>
                  </a:lnTo>
                  <a:lnTo>
                    <a:pt x="0" y="203403"/>
                  </a:lnTo>
                  <a:lnTo>
                    <a:pt x="5372" y="250040"/>
                  </a:lnTo>
                  <a:lnTo>
                    <a:pt x="20675" y="292852"/>
                  </a:lnTo>
                  <a:lnTo>
                    <a:pt x="44686" y="330619"/>
                  </a:lnTo>
                  <a:lnTo>
                    <a:pt x="76186" y="362119"/>
                  </a:lnTo>
                  <a:lnTo>
                    <a:pt x="113953" y="386131"/>
                  </a:lnTo>
                  <a:lnTo>
                    <a:pt x="156766" y="401434"/>
                  </a:lnTo>
                  <a:lnTo>
                    <a:pt x="203403" y="406806"/>
                  </a:lnTo>
                  <a:lnTo>
                    <a:pt x="250040" y="401434"/>
                  </a:lnTo>
                  <a:lnTo>
                    <a:pt x="292852" y="386131"/>
                  </a:lnTo>
                  <a:lnTo>
                    <a:pt x="330619" y="362119"/>
                  </a:lnTo>
                  <a:lnTo>
                    <a:pt x="362119" y="330619"/>
                  </a:lnTo>
                  <a:lnTo>
                    <a:pt x="386131" y="292852"/>
                  </a:lnTo>
                  <a:lnTo>
                    <a:pt x="401434" y="250040"/>
                  </a:lnTo>
                  <a:lnTo>
                    <a:pt x="406806" y="203403"/>
                  </a:lnTo>
                  <a:lnTo>
                    <a:pt x="402860" y="163533"/>
                  </a:lnTo>
                  <a:lnTo>
                    <a:pt x="391320" y="125560"/>
                  </a:lnTo>
                  <a:lnTo>
                    <a:pt x="372628" y="90551"/>
                  </a:lnTo>
                  <a:lnTo>
                    <a:pt x="347230" y="59575"/>
                  </a:lnTo>
                  <a:lnTo>
                    <a:pt x="316249" y="34172"/>
                  </a:lnTo>
                  <a:lnTo>
                    <a:pt x="281241" y="15481"/>
                  </a:lnTo>
                  <a:lnTo>
                    <a:pt x="243271" y="3943"/>
                  </a:lnTo>
                  <a:lnTo>
                    <a:pt x="203403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60048" y="995286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95147" y="1056931"/>
            <a:ext cx="1555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Loading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files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30" dirty="0">
                <a:latin typeface="Arial"/>
                <a:cs typeface="Arial"/>
              </a:rPr>
              <a:t>to </a:t>
            </a:r>
            <a:r>
              <a:rPr sz="1200" dirty="0">
                <a:latin typeface="Arial"/>
                <a:cs typeface="Arial"/>
              </a:rPr>
              <a:t>Databricks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File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35" dirty="0">
                <a:latin typeface="Arial"/>
                <a:cs typeface="Arial"/>
              </a:rPr>
              <a:t>System </a:t>
            </a:r>
            <a:r>
              <a:rPr sz="1200" spc="-10" dirty="0">
                <a:latin typeface="Arial"/>
                <a:cs typeface="Arial"/>
              </a:rPr>
              <a:t>(DBFS)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4243" y="1732572"/>
            <a:ext cx="1541780" cy="5181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indent="-128905">
              <a:lnSpc>
                <a:spcPct val="100000"/>
              </a:lnSpc>
              <a:spcBef>
                <a:spcPts val="100"/>
              </a:spcBef>
              <a:buSzPct val="91666"/>
              <a:buAutoNum type="arabicPeriod"/>
              <a:tabLst>
                <a:tab pos="139700" algn="l"/>
              </a:tabLst>
            </a:pPr>
            <a:r>
              <a:rPr sz="1200" dirty="0">
                <a:latin typeface="Arial"/>
                <a:cs typeface="Arial"/>
              </a:rPr>
              <a:t>Click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“Data”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tab</a:t>
            </a:r>
            <a:endParaRPr sz="1200">
              <a:latin typeface="Arial"/>
              <a:cs typeface="Arial"/>
            </a:endParaRPr>
          </a:p>
          <a:p>
            <a:pPr marL="139700" indent="-128905">
              <a:lnSpc>
                <a:spcPct val="100000"/>
              </a:lnSpc>
              <a:spcBef>
                <a:spcPts val="1000"/>
              </a:spcBef>
              <a:buSzPct val="91666"/>
              <a:buAutoNum type="arabicPeriod"/>
              <a:tabLst>
                <a:tab pos="139700" algn="l"/>
              </a:tabLst>
            </a:pPr>
            <a:r>
              <a:rPr sz="1200" dirty="0">
                <a:latin typeface="Arial"/>
                <a:cs typeface="Arial"/>
              </a:rPr>
              <a:t>Click</a:t>
            </a:r>
            <a:r>
              <a:rPr sz="1200" spc="8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“Create</a:t>
            </a:r>
            <a:r>
              <a:rPr sz="1200" spc="8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Table”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33782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Loading</a:t>
            </a:r>
            <a:r>
              <a:rPr spc="-5" dirty="0"/>
              <a:t> </a:t>
            </a:r>
            <a:r>
              <a:rPr spc="-45" dirty="0"/>
              <a:t>file(s)</a:t>
            </a:r>
            <a:r>
              <a:rPr dirty="0"/>
              <a:t> </a:t>
            </a:r>
            <a:r>
              <a:rPr spc="105" dirty="0"/>
              <a:t>to</a:t>
            </a:r>
            <a:r>
              <a:rPr spc="-5" dirty="0"/>
              <a:t> </a:t>
            </a:r>
            <a:r>
              <a:rPr spc="-95" dirty="0"/>
              <a:t>DBFS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52824" y="980474"/>
            <a:ext cx="6066155" cy="3734435"/>
            <a:chOff x="652824" y="980474"/>
            <a:chExt cx="6066155" cy="37344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89999"/>
              <a:ext cx="5112619" cy="37147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7586" y="985236"/>
              <a:ext cx="5205730" cy="3724910"/>
            </a:xfrm>
            <a:custGeom>
              <a:avLst/>
              <a:gdLst/>
              <a:ahLst/>
              <a:cxnLst/>
              <a:rect l="l" t="t" r="r" b="b"/>
              <a:pathLst>
                <a:path w="5205730" h="3724910">
                  <a:moveTo>
                    <a:pt x="0" y="3724300"/>
                  </a:moveTo>
                  <a:lnTo>
                    <a:pt x="5205120" y="3724300"/>
                  </a:lnTo>
                  <a:lnTo>
                    <a:pt x="5205120" y="0"/>
                  </a:lnTo>
                  <a:lnTo>
                    <a:pt x="0" y="0"/>
                  </a:lnTo>
                  <a:lnTo>
                    <a:pt x="0" y="3724300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3500" y="2577050"/>
              <a:ext cx="3238500" cy="847725"/>
            </a:xfrm>
            <a:custGeom>
              <a:avLst/>
              <a:gdLst/>
              <a:ahLst/>
              <a:cxnLst/>
              <a:rect l="l" t="t" r="r" b="b"/>
              <a:pathLst>
                <a:path w="3238500" h="847725">
                  <a:moveTo>
                    <a:pt x="0" y="847199"/>
                  </a:moveTo>
                  <a:lnTo>
                    <a:pt x="3237903" y="847199"/>
                  </a:lnTo>
                  <a:lnTo>
                    <a:pt x="3237903" y="0"/>
                  </a:lnTo>
                  <a:lnTo>
                    <a:pt x="0" y="0"/>
                  </a:lnTo>
                  <a:lnTo>
                    <a:pt x="0" y="847199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41406" y="2998012"/>
              <a:ext cx="2329180" cy="3175"/>
            </a:xfrm>
            <a:custGeom>
              <a:avLst/>
              <a:gdLst/>
              <a:ahLst/>
              <a:cxnLst/>
              <a:rect l="l" t="t" r="r" b="b"/>
              <a:pathLst>
                <a:path w="2329179" h="3175">
                  <a:moveTo>
                    <a:pt x="0" y="2628"/>
                  </a:moveTo>
                  <a:lnTo>
                    <a:pt x="2329040" y="0"/>
                  </a:lnTo>
                </a:path>
              </a:pathLst>
            </a:custGeom>
            <a:ln w="9525">
              <a:solidFill>
                <a:srgbClr val="595959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70433" y="29822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0"/>
                  </a:moveTo>
                  <a:lnTo>
                    <a:pt x="38" y="31470"/>
                  </a:lnTo>
                  <a:lnTo>
                    <a:pt x="43243" y="15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70433" y="298227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38" y="31470"/>
                  </a:moveTo>
                  <a:lnTo>
                    <a:pt x="43243" y="15684"/>
                  </a:lnTo>
                  <a:lnTo>
                    <a:pt x="0" y="0"/>
                  </a:lnTo>
                  <a:lnTo>
                    <a:pt x="38" y="3147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62609" y="2885122"/>
            <a:ext cx="11747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Upload</a:t>
            </a:r>
            <a:r>
              <a:rPr sz="1200" spc="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your</a:t>
            </a:r>
            <a:r>
              <a:rPr sz="1200" spc="7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files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Loading</a:t>
            </a:r>
            <a:r>
              <a:rPr spc="-5" dirty="0"/>
              <a:t> </a:t>
            </a:r>
            <a:r>
              <a:rPr spc="-45" dirty="0"/>
              <a:t>file(s)</a:t>
            </a:r>
            <a:r>
              <a:rPr dirty="0"/>
              <a:t> </a:t>
            </a:r>
            <a:r>
              <a:rPr spc="105" dirty="0"/>
              <a:t>to</a:t>
            </a:r>
            <a:r>
              <a:rPr spc="-5" dirty="0"/>
              <a:t> </a:t>
            </a:r>
            <a:r>
              <a:rPr spc="-95" dirty="0"/>
              <a:t>DBFS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29538" y="1588160"/>
            <a:ext cx="8331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File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Loaded </a:t>
            </a:r>
            <a:r>
              <a:rPr sz="1200" spc="-35" dirty="0">
                <a:latin typeface="Arial"/>
                <a:cs typeface="Arial"/>
              </a:rPr>
              <a:t>Successfully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2824" y="980470"/>
            <a:ext cx="6587490" cy="3451225"/>
            <a:chOff x="652824" y="980470"/>
            <a:chExt cx="6587490" cy="3451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349" y="989997"/>
              <a:ext cx="6442176" cy="34316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7586" y="985232"/>
              <a:ext cx="6452235" cy="3441700"/>
            </a:xfrm>
            <a:custGeom>
              <a:avLst/>
              <a:gdLst/>
              <a:ahLst/>
              <a:cxnLst/>
              <a:rect l="l" t="t" r="r" b="b"/>
              <a:pathLst>
                <a:path w="6452234" h="3441700">
                  <a:moveTo>
                    <a:pt x="0" y="3441128"/>
                  </a:moveTo>
                  <a:lnTo>
                    <a:pt x="6451701" y="3441128"/>
                  </a:lnTo>
                  <a:lnTo>
                    <a:pt x="6451701" y="0"/>
                  </a:lnTo>
                  <a:lnTo>
                    <a:pt x="0" y="0"/>
                  </a:lnTo>
                  <a:lnTo>
                    <a:pt x="0" y="3441128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10774" y="1651869"/>
              <a:ext cx="1424305" cy="280035"/>
            </a:xfrm>
            <a:custGeom>
              <a:avLst/>
              <a:gdLst/>
              <a:ahLst/>
              <a:cxnLst/>
              <a:rect l="l" t="t" r="r" b="b"/>
              <a:pathLst>
                <a:path w="1424304" h="280035">
                  <a:moveTo>
                    <a:pt x="0" y="279901"/>
                  </a:moveTo>
                  <a:lnTo>
                    <a:pt x="1423797" y="279901"/>
                  </a:lnTo>
                  <a:lnTo>
                    <a:pt x="1423797" y="0"/>
                  </a:lnTo>
                  <a:lnTo>
                    <a:pt x="0" y="0"/>
                  </a:lnTo>
                  <a:lnTo>
                    <a:pt x="0" y="279901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34571" y="1791830"/>
              <a:ext cx="1657350" cy="12700"/>
            </a:xfrm>
            <a:custGeom>
              <a:avLst/>
              <a:gdLst/>
              <a:ahLst/>
              <a:cxnLst/>
              <a:rect l="l" t="t" r="r" b="b"/>
              <a:pathLst>
                <a:path w="1657350" h="12700">
                  <a:moveTo>
                    <a:pt x="0" y="0"/>
                  </a:moveTo>
                  <a:lnTo>
                    <a:pt x="1657350" y="12458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91806" y="17885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41" y="0"/>
                  </a:moveTo>
                  <a:lnTo>
                    <a:pt x="0" y="31457"/>
                  </a:lnTo>
                  <a:lnTo>
                    <a:pt x="43345" y="1605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91806" y="17885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345" y="16052"/>
                  </a:lnTo>
                  <a:lnTo>
                    <a:pt x="241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35374" y="4573439"/>
            <a:ext cx="40957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Note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: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loaded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“/FileStore/tables/SalesTraining.csv”</a:t>
            </a:r>
            <a:r>
              <a:rPr sz="1100" spc="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(DBFS)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01145" y="4034139"/>
            <a:ext cx="1646555" cy="41275"/>
            <a:chOff x="5301145" y="4034139"/>
            <a:chExt cx="1646555" cy="41275"/>
          </a:xfrm>
        </p:grpSpPr>
        <p:sp>
          <p:nvSpPr>
            <p:cNvPr id="3" name="object 3"/>
            <p:cNvSpPr/>
            <p:nvPr/>
          </p:nvSpPr>
          <p:spPr>
            <a:xfrm>
              <a:off x="5305907" y="4054638"/>
              <a:ext cx="1593850" cy="1905"/>
            </a:xfrm>
            <a:custGeom>
              <a:avLst/>
              <a:gdLst/>
              <a:ahLst/>
              <a:cxnLst/>
              <a:rect l="l" t="t" r="r" b="b"/>
              <a:pathLst>
                <a:path w="1593850" h="1904">
                  <a:moveTo>
                    <a:pt x="0" y="1736"/>
                  </a:moveTo>
                  <a:lnTo>
                    <a:pt x="1593748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99630" y="40389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0"/>
                  </a:moveTo>
                  <a:lnTo>
                    <a:pt x="38" y="31468"/>
                  </a:lnTo>
                  <a:lnTo>
                    <a:pt x="43243" y="156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899630" y="40389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38" y="31468"/>
                  </a:moveTo>
                  <a:lnTo>
                    <a:pt x="43243" y="15687"/>
                  </a:lnTo>
                  <a:lnTo>
                    <a:pt x="0" y="0"/>
                  </a:lnTo>
                  <a:lnTo>
                    <a:pt x="38" y="3146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Working</a:t>
            </a:r>
            <a:r>
              <a:rPr spc="100" dirty="0"/>
              <a:t> </a:t>
            </a:r>
            <a:r>
              <a:rPr dirty="0"/>
              <a:t>in</a:t>
            </a:r>
            <a:r>
              <a:rPr spc="105" dirty="0"/>
              <a:t> </a:t>
            </a:r>
            <a:r>
              <a:rPr spc="-10" dirty="0"/>
              <a:t>Databricks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611615" y="4475922"/>
            <a:ext cx="76644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ts val="1200"/>
              </a:lnSpc>
              <a:spcBef>
                <a:spcPts val="100"/>
              </a:spcBef>
            </a:pPr>
            <a:r>
              <a:rPr sz="1000" b="1" spc="-30" dirty="0">
                <a:latin typeface="Arial"/>
                <a:cs typeface="Arial"/>
              </a:rPr>
              <a:t>creditcardDF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320"/>
              </a:lnSpc>
            </a:pPr>
            <a:r>
              <a:rPr sz="1100" i="1" spc="-30" dirty="0">
                <a:latin typeface="Trebuchet MS"/>
                <a:cs typeface="Trebuchet MS"/>
              </a:rPr>
              <a:t>(Immutable)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4239" y="3827815"/>
            <a:ext cx="1098416" cy="4140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113752" y="4600143"/>
            <a:ext cx="7239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Driver </a:t>
            </a:r>
            <a:r>
              <a:rPr sz="1000" spc="-20" dirty="0">
                <a:latin typeface="Arial"/>
                <a:cs typeface="Arial"/>
              </a:rPr>
              <a:t>Node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25956" y="3742321"/>
            <a:ext cx="4976495" cy="638810"/>
            <a:chOff x="1325956" y="3742321"/>
            <a:chExt cx="4976495" cy="638810"/>
          </a:xfrm>
        </p:grpSpPr>
        <p:sp>
          <p:nvSpPr>
            <p:cNvPr id="11" name="object 11"/>
            <p:cNvSpPr/>
            <p:nvPr/>
          </p:nvSpPr>
          <p:spPr>
            <a:xfrm>
              <a:off x="5960351" y="3742321"/>
              <a:ext cx="342265" cy="638810"/>
            </a:xfrm>
            <a:custGeom>
              <a:avLst/>
              <a:gdLst/>
              <a:ahLst/>
              <a:cxnLst/>
              <a:rect l="l" t="t" r="r" b="b"/>
              <a:pathLst>
                <a:path w="342264" h="638810">
                  <a:moveTo>
                    <a:pt x="0" y="0"/>
                  </a:moveTo>
                  <a:lnTo>
                    <a:pt x="0" y="638404"/>
                  </a:lnTo>
                  <a:lnTo>
                    <a:pt x="341998" y="319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956" y="3861125"/>
              <a:ext cx="287304" cy="399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606753" y="4053676"/>
              <a:ext cx="807085" cy="3810"/>
            </a:xfrm>
            <a:custGeom>
              <a:avLst/>
              <a:gdLst/>
              <a:ahLst/>
              <a:cxnLst/>
              <a:rect l="l" t="t" r="r" b="b"/>
              <a:pathLst>
                <a:path w="807085" h="3810">
                  <a:moveTo>
                    <a:pt x="0" y="0"/>
                  </a:moveTo>
                  <a:lnTo>
                    <a:pt x="806843" y="3359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13533" y="40413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27" y="0"/>
                  </a:moveTo>
                  <a:lnTo>
                    <a:pt x="0" y="31466"/>
                  </a:lnTo>
                  <a:lnTo>
                    <a:pt x="43294" y="15914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13533" y="404130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6"/>
                  </a:moveTo>
                  <a:lnTo>
                    <a:pt x="43294" y="15914"/>
                  </a:lnTo>
                  <a:lnTo>
                    <a:pt x="127" y="0"/>
                  </a:lnTo>
                  <a:lnTo>
                    <a:pt x="0" y="3146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53493" y="4608452"/>
            <a:ext cx="356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Action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4290" y="4281552"/>
            <a:ext cx="6330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"/>
                <a:cs typeface="Arial"/>
              </a:rPr>
              <a:t>Source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data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6629" y="2840989"/>
            <a:ext cx="199326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9880" marR="30226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creditcardDF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25" dirty="0">
                <a:latin typeface="Arial"/>
                <a:cs typeface="Arial"/>
              </a:rPr>
              <a:t>= </a:t>
            </a:r>
            <a:r>
              <a:rPr sz="1000" spc="-10" dirty="0">
                <a:latin typeface="Arial"/>
                <a:cs typeface="Arial"/>
              </a:rPr>
              <a:t>spark.read.format(</a:t>
            </a:r>
            <a:r>
              <a:rPr sz="1000" spc="-10" dirty="0">
                <a:solidFill>
                  <a:srgbClr val="1054CC"/>
                </a:solidFill>
                <a:latin typeface="Arial"/>
                <a:cs typeface="Arial"/>
              </a:rPr>
              <a:t>“csv”</a:t>
            </a:r>
            <a:r>
              <a:rPr sz="1000" spc="-1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.load(</a:t>
            </a:r>
            <a:r>
              <a:rPr sz="1000" spc="-10" dirty="0">
                <a:solidFill>
                  <a:srgbClr val="1054CC"/>
                </a:solidFill>
                <a:latin typeface="Arial"/>
                <a:cs typeface="Arial"/>
              </a:rPr>
              <a:t>“/FileStore/tables/input.csv”</a:t>
            </a:r>
            <a:r>
              <a:rPr sz="1000" spc="-1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04123" y="3379482"/>
            <a:ext cx="3348354" cy="1208405"/>
            <a:chOff x="2004123" y="3379482"/>
            <a:chExt cx="3348354" cy="1208405"/>
          </a:xfrm>
        </p:grpSpPr>
        <p:sp>
          <p:nvSpPr>
            <p:cNvPr id="20" name="object 20"/>
            <p:cNvSpPr/>
            <p:nvPr/>
          </p:nvSpPr>
          <p:spPr>
            <a:xfrm>
              <a:off x="2021319" y="3427476"/>
              <a:ext cx="3810" cy="625475"/>
            </a:xfrm>
            <a:custGeom>
              <a:avLst/>
              <a:gdLst/>
              <a:ahLst/>
              <a:cxnLst/>
              <a:rect l="l" t="t" r="r" b="b"/>
              <a:pathLst>
                <a:path w="3810" h="625475">
                  <a:moveTo>
                    <a:pt x="0" y="625049"/>
                  </a:moveTo>
                  <a:lnTo>
                    <a:pt x="3302" y="0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08886" y="338424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963" y="0"/>
                  </a:moveTo>
                  <a:lnTo>
                    <a:pt x="0" y="43141"/>
                  </a:lnTo>
                  <a:lnTo>
                    <a:pt x="31470" y="43307"/>
                  </a:lnTo>
                  <a:lnTo>
                    <a:pt x="159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08886" y="338424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0" y="43307"/>
                  </a:moveTo>
                  <a:lnTo>
                    <a:pt x="15963" y="0"/>
                  </a:lnTo>
                  <a:lnTo>
                    <a:pt x="0" y="43141"/>
                  </a:lnTo>
                  <a:lnTo>
                    <a:pt x="31470" y="4330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0747" y="3540324"/>
              <a:ext cx="1047299" cy="1047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482048" y="4062173"/>
              <a:ext cx="807085" cy="3810"/>
            </a:xfrm>
            <a:custGeom>
              <a:avLst/>
              <a:gdLst/>
              <a:ahLst/>
              <a:cxnLst/>
              <a:rect l="l" t="t" r="r" b="b"/>
              <a:pathLst>
                <a:path w="807085" h="3810">
                  <a:moveTo>
                    <a:pt x="0" y="0"/>
                  </a:moveTo>
                  <a:lnTo>
                    <a:pt x="806856" y="3364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88840" y="404980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127" y="0"/>
                  </a:moveTo>
                  <a:lnTo>
                    <a:pt x="0" y="31468"/>
                  </a:lnTo>
                  <a:lnTo>
                    <a:pt x="43281" y="15915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88840" y="404980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8"/>
                  </a:moveTo>
                  <a:lnTo>
                    <a:pt x="43281" y="15915"/>
                  </a:lnTo>
                  <a:lnTo>
                    <a:pt x="127" y="0"/>
                  </a:lnTo>
                  <a:lnTo>
                    <a:pt x="0" y="3146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4944" y="3540324"/>
              <a:ext cx="1047300" cy="1047300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737305" y="2444584"/>
            <a:ext cx="37528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60"/>
              </a:lnSpc>
            </a:pPr>
            <a:r>
              <a:rPr sz="900" spc="-10" dirty="0">
                <a:latin typeface="Arial"/>
                <a:cs typeface="Arial"/>
              </a:rPr>
              <a:t>lineage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06427" y="921130"/>
            <a:ext cx="7926070" cy="1741170"/>
            <a:chOff x="506427" y="921130"/>
            <a:chExt cx="7926070" cy="174117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952" y="930656"/>
              <a:ext cx="7906766" cy="17216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11190" y="925893"/>
              <a:ext cx="7916545" cy="1731645"/>
            </a:xfrm>
            <a:custGeom>
              <a:avLst/>
              <a:gdLst/>
              <a:ahLst/>
              <a:cxnLst/>
              <a:rect l="l" t="t" r="r" b="b"/>
              <a:pathLst>
                <a:path w="7916545" h="1731645">
                  <a:moveTo>
                    <a:pt x="0" y="1731149"/>
                  </a:moveTo>
                  <a:lnTo>
                    <a:pt x="7916291" y="1731149"/>
                  </a:lnTo>
                  <a:lnTo>
                    <a:pt x="7916291" y="0"/>
                  </a:lnTo>
                  <a:lnTo>
                    <a:pt x="0" y="0"/>
                  </a:lnTo>
                  <a:lnTo>
                    <a:pt x="0" y="1731149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440415" y="4475922"/>
            <a:ext cx="76644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200"/>
              </a:lnSpc>
              <a:spcBef>
                <a:spcPts val="100"/>
              </a:spcBef>
            </a:pPr>
            <a:r>
              <a:rPr sz="1000" b="1" spc="-10" dirty="0">
                <a:latin typeface="Arial"/>
                <a:cs typeface="Arial"/>
              </a:rPr>
              <a:t>newDF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320"/>
              </a:lnSpc>
            </a:pPr>
            <a:r>
              <a:rPr sz="1100" i="1" spc="-20" dirty="0">
                <a:latin typeface="Trebuchet MS"/>
                <a:cs typeface="Trebuchet MS"/>
              </a:rPr>
              <a:t>(Immutable)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897007" y="3379482"/>
            <a:ext cx="1793875" cy="678180"/>
            <a:chOff x="3897007" y="3379482"/>
            <a:chExt cx="1793875" cy="678180"/>
          </a:xfrm>
        </p:grpSpPr>
        <p:sp>
          <p:nvSpPr>
            <p:cNvPr id="34" name="object 34"/>
            <p:cNvSpPr/>
            <p:nvPr/>
          </p:nvSpPr>
          <p:spPr>
            <a:xfrm>
              <a:off x="3914203" y="3427476"/>
              <a:ext cx="3810" cy="625475"/>
            </a:xfrm>
            <a:custGeom>
              <a:avLst/>
              <a:gdLst/>
              <a:ahLst/>
              <a:cxnLst/>
              <a:rect l="l" t="t" r="r" b="b"/>
              <a:pathLst>
                <a:path w="3810" h="625475">
                  <a:moveTo>
                    <a:pt x="0" y="625049"/>
                  </a:moveTo>
                  <a:lnTo>
                    <a:pt x="3289" y="0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01770" y="338424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951" y="0"/>
                  </a:moveTo>
                  <a:lnTo>
                    <a:pt x="0" y="43141"/>
                  </a:lnTo>
                  <a:lnTo>
                    <a:pt x="31457" y="43307"/>
                  </a:lnTo>
                  <a:lnTo>
                    <a:pt x="159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01770" y="338424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7" y="43307"/>
                  </a:moveTo>
                  <a:lnTo>
                    <a:pt x="15951" y="0"/>
                  </a:lnTo>
                  <a:lnTo>
                    <a:pt x="0" y="43141"/>
                  </a:lnTo>
                  <a:lnTo>
                    <a:pt x="31457" y="4330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66803" y="3427476"/>
              <a:ext cx="3810" cy="625475"/>
            </a:xfrm>
            <a:custGeom>
              <a:avLst/>
              <a:gdLst/>
              <a:ahLst/>
              <a:cxnLst/>
              <a:rect l="l" t="t" r="r" b="b"/>
              <a:pathLst>
                <a:path w="3810" h="625475">
                  <a:moveTo>
                    <a:pt x="0" y="625049"/>
                  </a:moveTo>
                  <a:lnTo>
                    <a:pt x="3289" y="0"/>
                  </a:lnTo>
                </a:path>
              </a:pathLst>
            </a:custGeom>
            <a:ln w="9525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54370" y="338424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951" y="0"/>
                  </a:moveTo>
                  <a:lnTo>
                    <a:pt x="0" y="43141"/>
                  </a:lnTo>
                  <a:lnTo>
                    <a:pt x="31457" y="43307"/>
                  </a:lnTo>
                  <a:lnTo>
                    <a:pt x="159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654370" y="338424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57" y="43307"/>
                  </a:moveTo>
                  <a:lnTo>
                    <a:pt x="15951" y="0"/>
                  </a:lnTo>
                  <a:lnTo>
                    <a:pt x="0" y="43141"/>
                  </a:lnTo>
                  <a:lnTo>
                    <a:pt x="31457" y="4330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235883" y="2840989"/>
            <a:ext cx="1356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newDF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25" dirty="0">
                <a:latin typeface="Arial"/>
                <a:cs typeface="Arial"/>
              </a:rPr>
              <a:t>= </a:t>
            </a:r>
            <a:r>
              <a:rPr sz="1000" spc="-10" dirty="0">
                <a:latin typeface="Arial"/>
                <a:cs typeface="Arial"/>
              </a:rPr>
              <a:t>creditcardDF(</a:t>
            </a:r>
            <a:r>
              <a:rPr sz="1000" spc="-10" dirty="0">
                <a:solidFill>
                  <a:srgbClr val="1054CC"/>
                </a:solidFill>
                <a:latin typeface="Arial"/>
                <a:cs typeface="Arial"/>
              </a:rPr>
              <a:t>“Region”, “Country”</a:t>
            </a:r>
            <a:r>
              <a:rPr sz="1000" spc="-10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52517" y="3095891"/>
            <a:ext cx="12325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Arial"/>
                <a:cs typeface="Arial"/>
              </a:rPr>
              <a:t>newDF.show(3,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b="1" spc="-45" dirty="0">
                <a:solidFill>
                  <a:srgbClr val="731B46"/>
                </a:solidFill>
                <a:latin typeface="Arial"/>
                <a:cs typeface="Arial"/>
              </a:rPr>
              <a:t>False</a:t>
            </a:r>
            <a:r>
              <a:rPr sz="1000" spc="-45" dirty="0">
                <a:latin typeface="Arial"/>
                <a:cs typeface="Arial"/>
              </a:rPr>
              <a:t>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77120" y="4608452"/>
            <a:ext cx="7854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Transformation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56075" y="1474374"/>
            <a:ext cx="2531110" cy="2736215"/>
            <a:chOff x="3756075" y="1474374"/>
            <a:chExt cx="2531110" cy="2736215"/>
          </a:xfrm>
        </p:grpSpPr>
        <p:sp>
          <p:nvSpPr>
            <p:cNvPr id="3" name="object 3"/>
            <p:cNvSpPr/>
            <p:nvPr/>
          </p:nvSpPr>
          <p:spPr>
            <a:xfrm>
              <a:off x="3765600" y="1483899"/>
              <a:ext cx="2512060" cy="2717165"/>
            </a:xfrm>
            <a:custGeom>
              <a:avLst/>
              <a:gdLst/>
              <a:ahLst/>
              <a:cxnLst/>
              <a:rect l="l" t="t" r="r" b="b"/>
              <a:pathLst>
                <a:path w="2512060" h="2717165">
                  <a:moveTo>
                    <a:pt x="0" y="2717101"/>
                  </a:moveTo>
                  <a:lnTo>
                    <a:pt x="2511602" y="2717101"/>
                  </a:lnTo>
                  <a:lnTo>
                    <a:pt x="2511602" y="0"/>
                  </a:lnTo>
                  <a:lnTo>
                    <a:pt x="0" y="0"/>
                  </a:lnTo>
                  <a:lnTo>
                    <a:pt x="0" y="2717101"/>
                  </a:lnTo>
                  <a:close/>
                </a:path>
              </a:pathLst>
            </a:custGeom>
            <a:ln w="1905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44467" y="1592695"/>
              <a:ext cx="2357120" cy="659765"/>
            </a:xfrm>
            <a:custGeom>
              <a:avLst/>
              <a:gdLst/>
              <a:ahLst/>
              <a:cxnLst/>
              <a:rect l="l" t="t" r="r" b="b"/>
              <a:pathLst>
                <a:path w="2357120" h="659764">
                  <a:moveTo>
                    <a:pt x="0" y="659700"/>
                  </a:moveTo>
                  <a:lnTo>
                    <a:pt x="2356802" y="659700"/>
                  </a:lnTo>
                  <a:lnTo>
                    <a:pt x="2356802" y="0"/>
                  </a:lnTo>
                  <a:lnTo>
                    <a:pt x="0" y="0"/>
                  </a:lnTo>
                  <a:lnTo>
                    <a:pt x="0" y="659700"/>
                  </a:lnTo>
                  <a:close/>
                </a:path>
              </a:pathLst>
            </a:custGeom>
            <a:ln w="19050">
              <a:solidFill>
                <a:srgbClr val="039EDA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59474" y="1483899"/>
            <a:ext cx="2512060" cy="2717165"/>
            <a:chOff x="559474" y="1483899"/>
            <a:chExt cx="2512060" cy="2717165"/>
          </a:xfrm>
        </p:grpSpPr>
        <p:sp>
          <p:nvSpPr>
            <p:cNvPr id="6" name="object 6"/>
            <p:cNvSpPr/>
            <p:nvPr/>
          </p:nvSpPr>
          <p:spPr>
            <a:xfrm>
              <a:off x="559474" y="1483899"/>
              <a:ext cx="2512060" cy="2717165"/>
            </a:xfrm>
            <a:custGeom>
              <a:avLst/>
              <a:gdLst/>
              <a:ahLst/>
              <a:cxnLst/>
              <a:rect l="l" t="t" r="r" b="b"/>
              <a:pathLst>
                <a:path w="2512060" h="2717165">
                  <a:moveTo>
                    <a:pt x="2511602" y="0"/>
                  </a:moveTo>
                  <a:lnTo>
                    <a:pt x="0" y="0"/>
                  </a:lnTo>
                  <a:lnTo>
                    <a:pt x="0" y="2717101"/>
                  </a:lnTo>
                  <a:lnTo>
                    <a:pt x="2511602" y="2717101"/>
                  </a:lnTo>
                  <a:lnTo>
                    <a:pt x="2511602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076" y="1554098"/>
              <a:ext cx="2396490" cy="2576830"/>
            </a:xfrm>
            <a:custGeom>
              <a:avLst/>
              <a:gdLst/>
              <a:ahLst/>
              <a:cxnLst/>
              <a:rect l="l" t="t" r="r" b="b"/>
              <a:pathLst>
                <a:path w="2396490" h="2576829">
                  <a:moveTo>
                    <a:pt x="1996989" y="0"/>
                  </a:moveTo>
                  <a:lnTo>
                    <a:pt x="399404" y="0"/>
                  </a:lnTo>
                  <a:lnTo>
                    <a:pt x="352826" y="2687"/>
                  </a:lnTo>
                  <a:lnTo>
                    <a:pt x="307825" y="10548"/>
                  </a:lnTo>
                  <a:lnTo>
                    <a:pt x="264702" y="23284"/>
                  </a:lnTo>
                  <a:lnTo>
                    <a:pt x="223757" y="40595"/>
                  </a:lnTo>
                  <a:lnTo>
                    <a:pt x="185289" y="62182"/>
                  </a:lnTo>
                  <a:lnTo>
                    <a:pt x="149598" y="87744"/>
                  </a:lnTo>
                  <a:lnTo>
                    <a:pt x="116983" y="116982"/>
                  </a:lnTo>
                  <a:lnTo>
                    <a:pt x="87745" y="149597"/>
                  </a:lnTo>
                  <a:lnTo>
                    <a:pt x="62182" y="185289"/>
                  </a:lnTo>
                  <a:lnTo>
                    <a:pt x="40596" y="223758"/>
                  </a:lnTo>
                  <a:lnTo>
                    <a:pt x="23284" y="264705"/>
                  </a:lnTo>
                  <a:lnTo>
                    <a:pt x="10548" y="307830"/>
                  </a:lnTo>
                  <a:lnTo>
                    <a:pt x="2687" y="352833"/>
                  </a:lnTo>
                  <a:lnTo>
                    <a:pt x="0" y="399415"/>
                  </a:lnTo>
                  <a:lnTo>
                    <a:pt x="0" y="2177300"/>
                  </a:lnTo>
                  <a:lnTo>
                    <a:pt x="2687" y="2223878"/>
                  </a:lnTo>
                  <a:lnTo>
                    <a:pt x="10548" y="2268877"/>
                  </a:lnTo>
                  <a:lnTo>
                    <a:pt x="23284" y="2311999"/>
                  </a:lnTo>
                  <a:lnTo>
                    <a:pt x="40596" y="2352944"/>
                  </a:lnTo>
                  <a:lnTo>
                    <a:pt x="62182" y="2391412"/>
                  </a:lnTo>
                  <a:lnTo>
                    <a:pt x="87745" y="2427102"/>
                  </a:lnTo>
                  <a:lnTo>
                    <a:pt x="116983" y="2459717"/>
                  </a:lnTo>
                  <a:lnTo>
                    <a:pt x="149598" y="2488955"/>
                  </a:lnTo>
                  <a:lnTo>
                    <a:pt x="185289" y="2514517"/>
                  </a:lnTo>
                  <a:lnTo>
                    <a:pt x="223757" y="2536104"/>
                  </a:lnTo>
                  <a:lnTo>
                    <a:pt x="264702" y="2553415"/>
                  </a:lnTo>
                  <a:lnTo>
                    <a:pt x="307825" y="2566151"/>
                  </a:lnTo>
                  <a:lnTo>
                    <a:pt x="352826" y="2574013"/>
                  </a:lnTo>
                  <a:lnTo>
                    <a:pt x="399404" y="2576700"/>
                  </a:lnTo>
                  <a:lnTo>
                    <a:pt x="1996989" y="2576700"/>
                  </a:lnTo>
                  <a:lnTo>
                    <a:pt x="2043569" y="2574013"/>
                  </a:lnTo>
                  <a:lnTo>
                    <a:pt x="2088570" y="2566151"/>
                  </a:lnTo>
                  <a:lnTo>
                    <a:pt x="2131694" y="2553415"/>
                  </a:lnTo>
                  <a:lnTo>
                    <a:pt x="2172640" y="2536104"/>
                  </a:lnTo>
                  <a:lnTo>
                    <a:pt x="2211109" y="2514517"/>
                  </a:lnTo>
                  <a:lnTo>
                    <a:pt x="2246801" y="2488955"/>
                  </a:lnTo>
                  <a:lnTo>
                    <a:pt x="2279417" y="2459717"/>
                  </a:lnTo>
                  <a:lnTo>
                    <a:pt x="2308656" y="2427102"/>
                  </a:lnTo>
                  <a:lnTo>
                    <a:pt x="2334219" y="2391412"/>
                  </a:lnTo>
                  <a:lnTo>
                    <a:pt x="2355807" y="2352944"/>
                  </a:lnTo>
                  <a:lnTo>
                    <a:pt x="2373119" y="2311999"/>
                  </a:lnTo>
                  <a:lnTo>
                    <a:pt x="2385855" y="2268877"/>
                  </a:lnTo>
                  <a:lnTo>
                    <a:pt x="2393717" y="2223878"/>
                  </a:lnTo>
                  <a:lnTo>
                    <a:pt x="2396404" y="2177300"/>
                  </a:lnTo>
                  <a:lnTo>
                    <a:pt x="2396404" y="399415"/>
                  </a:lnTo>
                  <a:lnTo>
                    <a:pt x="2392940" y="346914"/>
                  </a:lnTo>
                  <a:lnTo>
                    <a:pt x="2382719" y="295756"/>
                  </a:lnTo>
                  <a:lnTo>
                    <a:pt x="2365998" y="246562"/>
                  </a:lnTo>
                  <a:lnTo>
                    <a:pt x="2343034" y="199954"/>
                  </a:lnTo>
                  <a:lnTo>
                    <a:pt x="2314087" y="156553"/>
                  </a:lnTo>
                  <a:lnTo>
                    <a:pt x="2279412" y="116979"/>
                  </a:lnTo>
                  <a:lnTo>
                    <a:pt x="2239840" y="82310"/>
                  </a:lnTo>
                  <a:lnTo>
                    <a:pt x="2196441" y="53366"/>
                  </a:lnTo>
                  <a:lnTo>
                    <a:pt x="2149836" y="30405"/>
                  </a:lnTo>
                  <a:lnTo>
                    <a:pt x="2100645" y="13685"/>
                  </a:lnTo>
                  <a:lnTo>
                    <a:pt x="2049489" y="3464"/>
                  </a:lnTo>
                  <a:lnTo>
                    <a:pt x="1996989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50971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10" dirty="0"/>
              <a:t> </a:t>
            </a:r>
            <a:r>
              <a:rPr dirty="0"/>
              <a:t>happens</a:t>
            </a:r>
            <a:r>
              <a:rPr spc="10" dirty="0"/>
              <a:t> </a:t>
            </a:r>
            <a:r>
              <a:rPr dirty="0"/>
              <a:t>in</a:t>
            </a:r>
            <a:r>
              <a:rPr spc="1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10" dirty="0"/>
              <a:t>background?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59474" y="1483899"/>
            <a:ext cx="2512060" cy="271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6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2600" spc="-30" dirty="0">
                <a:latin typeface="Arial"/>
                <a:cs typeface="Arial"/>
              </a:rPr>
              <a:t>Source</a:t>
            </a:r>
            <a:r>
              <a:rPr sz="2600" spc="-14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67202" y="2695003"/>
            <a:ext cx="697865" cy="295275"/>
          </a:xfrm>
          <a:custGeom>
            <a:avLst/>
            <a:gdLst/>
            <a:ahLst/>
            <a:cxnLst/>
            <a:rect l="l" t="t" r="r" b="b"/>
            <a:pathLst>
              <a:path w="697864" h="295275">
                <a:moveTo>
                  <a:pt x="550049" y="0"/>
                </a:moveTo>
                <a:lnTo>
                  <a:pt x="550049" y="73723"/>
                </a:lnTo>
                <a:lnTo>
                  <a:pt x="147447" y="73723"/>
                </a:lnTo>
                <a:lnTo>
                  <a:pt x="147447" y="0"/>
                </a:lnTo>
                <a:lnTo>
                  <a:pt x="0" y="147447"/>
                </a:lnTo>
                <a:lnTo>
                  <a:pt x="147447" y="294894"/>
                </a:lnTo>
                <a:lnTo>
                  <a:pt x="147447" y="221170"/>
                </a:lnTo>
                <a:lnTo>
                  <a:pt x="550049" y="221170"/>
                </a:lnTo>
                <a:lnTo>
                  <a:pt x="550049" y="294894"/>
                </a:lnTo>
                <a:lnTo>
                  <a:pt x="697496" y="147447"/>
                </a:lnTo>
                <a:lnTo>
                  <a:pt x="550049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6505" y="1669256"/>
            <a:ext cx="506596" cy="50659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308" y="1669256"/>
            <a:ext cx="506587" cy="50659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0099" y="1669256"/>
            <a:ext cx="506600" cy="50659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5646902" y="1669256"/>
            <a:ext cx="1134745" cy="506730"/>
            <a:chOff x="5646902" y="1669256"/>
            <a:chExt cx="1134745" cy="50673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6902" y="1669256"/>
              <a:ext cx="506600" cy="5065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95301" y="1922551"/>
              <a:ext cx="537845" cy="3810"/>
            </a:xfrm>
            <a:custGeom>
              <a:avLst/>
              <a:gdLst/>
              <a:ahLst/>
              <a:cxnLst/>
              <a:rect l="l" t="t" r="r" b="b"/>
              <a:pathLst>
                <a:path w="537845" h="3810">
                  <a:moveTo>
                    <a:pt x="0" y="0"/>
                  </a:moveTo>
                  <a:lnTo>
                    <a:pt x="537743" y="3251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32955" y="1910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90" y="0"/>
                  </a:moveTo>
                  <a:lnTo>
                    <a:pt x="0" y="31470"/>
                  </a:lnTo>
                  <a:lnTo>
                    <a:pt x="43319" y="16002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32955" y="19100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0"/>
                  </a:moveTo>
                  <a:lnTo>
                    <a:pt x="43319" y="16002"/>
                  </a:lnTo>
                  <a:lnTo>
                    <a:pt x="190" y="0"/>
                  </a:lnTo>
                  <a:lnTo>
                    <a:pt x="0" y="3147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863219" y="1804822"/>
            <a:ext cx="12820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Executor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Cores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18140" y="2351404"/>
            <a:ext cx="2969895" cy="1779905"/>
            <a:chOff x="3818140" y="2351404"/>
            <a:chExt cx="2969895" cy="1779905"/>
          </a:xfrm>
        </p:grpSpPr>
        <p:sp>
          <p:nvSpPr>
            <p:cNvPr id="21" name="object 21"/>
            <p:cNvSpPr/>
            <p:nvPr/>
          </p:nvSpPr>
          <p:spPr>
            <a:xfrm>
              <a:off x="3822903" y="2356167"/>
              <a:ext cx="2396490" cy="982980"/>
            </a:xfrm>
            <a:custGeom>
              <a:avLst/>
              <a:gdLst/>
              <a:ahLst/>
              <a:cxnLst/>
              <a:rect l="l" t="t" r="r" b="b"/>
              <a:pathLst>
                <a:path w="2396490" h="982979">
                  <a:moveTo>
                    <a:pt x="2232647" y="0"/>
                  </a:moveTo>
                  <a:lnTo>
                    <a:pt x="163753" y="0"/>
                  </a:lnTo>
                  <a:lnTo>
                    <a:pt x="120222" y="5849"/>
                  </a:lnTo>
                  <a:lnTo>
                    <a:pt x="81105" y="22358"/>
                  </a:lnTo>
                  <a:lnTo>
                    <a:pt x="47963" y="47964"/>
                  </a:lnTo>
                  <a:lnTo>
                    <a:pt x="22357" y="81108"/>
                  </a:lnTo>
                  <a:lnTo>
                    <a:pt x="5849" y="120229"/>
                  </a:lnTo>
                  <a:lnTo>
                    <a:pt x="0" y="163766"/>
                  </a:lnTo>
                  <a:lnTo>
                    <a:pt x="0" y="818756"/>
                  </a:lnTo>
                  <a:lnTo>
                    <a:pt x="5849" y="862287"/>
                  </a:lnTo>
                  <a:lnTo>
                    <a:pt x="22357" y="901405"/>
                  </a:lnTo>
                  <a:lnTo>
                    <a:pt x="47963" y="934546"/>
                  </a:lnTo>
                  <a:lnTo>
                    <a:pt x="81105" y="960152"/>
                  </a:lnTo>
                  <a:lnTo>
                    <a:pt x="120222" y="976660"/>
                  </a:lnTo>
                  <a:lnTo>
                    <a:pt x="163753" y="982510"/>
                  </a:lnTo>
                  <a:lnTo>
                    <a:pt x="2232647" y="982510"/>
                  </a:lnTo>
                  <a:lnTo>
                    <a:pt x="2276178" y="976660"/>
                  </a:lnTo>
                  <a:lnTo>
                    <a:pt x="2315296" y="960152"/>
                  </a:lnTo>
                  <a:lnTo>
                    <a:pt x="2348437" y="934546"/>
                  </a:lnTo>
                  <a:lnTo>
                    <a:pt x="2374043" y="901405"/>
                  </a:lnTo>
                  <a:lnTo>
                    <a:pt x="2390551" y="862287"/>
                  </a:lnTo>
                  <a:lnTo>
                    <a:pt x="2396401" y="818756"/>
                  </a:lnTo>
                  <a:lnTo>
                    <a:pt x="2396401" y="163766"/>
                  </a:lnTo>
                  <a:lnTo>
                    <a:pt x="2383932" y="101095"/>
                  </a:lnTo>
                  <a:lnTo>
                    <a:pt x="2348433" y="47967"/>
                  </a:lnTo>
                  <a:lnTo>
                    <a:pt x="2295307" y="12468"/>
                  </a:lnTo>
                  <a:lnTo>
                    <a:pt x="2232647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22903" y="2356167"/>
              <a:ext cx="2396490" cy="982980"/>
            </a:xfrm>
            <a:custGeom>
              <a:avLst/>
              <a:gdLst/>
              <a:ahLst/>
              <a:cxnLst/>
              <a:rect l="l" t="t" r="r" b="b"/>
              <a:pathLst>
                <a:path w="2396490" h="982979">
                  <a:moveTo>
                    <a:pt x="0" y="163766"/>
                  </a:moveTo>
                  <a:lnTo>
                    <a:pt x="5849" y="120229"/>
                  </a:lnTo>
                  <a:lnTo>
                    <a:pt x="22357" y="81108"/>
                  </a:lnTo>
                  <a:lnTo>
                    <a:pt x="47963" y="47964"/>
                  </a:lnTo>
                  <a:lnTo>
                    <a:pt x="81105" y="22358"/>
                  </a:lnTo>
                  <a:lnTo>
                    <a:pt x="120222" y="5849"/>
                  </a:lnTo>
                  <a:lnTo>
                    <a:pt x="163753" y="0"/>
                  </a:lnTo>
                  <a:lnTo>
                    <a:pt x="2232647" y="0"/>
                  </a:lnTo>
                  <a:lnTo>
                    <a:pt x="2295307" y="12468"/>
                  </a:lnTo>
                  <a:lnTo>
                    <a:pt x="2348433" y="47967"/>
                  </a:lnTo>
                  <a:lnTo>
                    <a:pt x="2383932" y="101095"/>
                  </a:lnTo>
                  <a:lnTo>
                    <a:pt x="2396401" y="163766"/>
                  </a:lnTo>
                  <a:lnTo>
                    <a:pt x="2396401" y="818756"/>
                  </a:lnTo>
                  <a:lnTo>
                    <a:pt x="2390551" y="862287"/>
                  </a:lnTo>
                  <a:lnTo>
                    <a:pt x="2374043" y="901405"/>
                  </a:lnTo>
                  <a:lnTo>
                    <a:pt x="2348437" y="934546"/>
                  </a:lnTo>
                  <a:lnTo>
                    <a:pt x="2315296" y="960152"/>
                  </a:lnTo>
                  <a:lnTo>
                    <a:pt x="2276178" y="976660"/>
                  </a:lnTo>
                  <a:lnTo>
                    <a:pt x="2232647" y="982510"/>
                  </a:lnTo>
                  <a:lnTo>
                    <a:pt x="163753" y="982510"/>
                  </a:lnTo>
                  <a:lnTo>
                    <a:pt x="120222" y="976660"/>
                  </a:lnTo>
                  <a:lnTo>
                    <a:pt x="81105" y="960152"/>
                  </a:lnTo>
                  <a:lnTo>
                    <a:pt x="47963" y="934546"/>
                  </a:lnTo>
                  <a:lnTo>
                    <a:pt x="22357" y="901405"/>
                  </a:lnTo>
                  <a:lnTo>
                    <a:pt x="5849" y="862287"/>
                  </a:lnTo>
                  <a:lnTo>
                    <a:pt x="0" y="818756"/>
                  </a:lnTo>
                  <a:lnTo>
                    <a:pt x="0" y="16376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79621" y="2461466"/>
              <a:ext cx="2086610" cy="772160"/>
            </a:xfrm>
            <a:custGeom>
              <a:avLst/>
              <a:gdLst/>
              <a:ahLst/>
              <a:cxnLst/>
              <a:rect l="l" t="t" r="r" b="b"/>
              <a:pathLst>
                <a:path w="2086610" h="772160">
                  <a:moveTo>
                    <a:pt x="2086495" y="0"/>
                  </a:moveTo>
                  <a:lnTo>
                    <a:pt x="0" y="0"/>
                  </a:lnTo>
                  <a:lnTo>
                    <a:pt x="0" y="771902"/>
                  </a:lnTo>
                  <a:lnTo>
                    <a:pt x="2086495" y="771902"/>
                  </a:lnTo>
                  <a:lnTo>
                    <a:pt x="2086495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79621" y="2461466"/>
              <a:ext cx="2086610" cy="772160"/>
            </a:xfrm>
            <a:custGeom>
              <a:avLst/>
              <a:gdLst/>
              <a:ahLst/>
              <a:cxnLst/>
              <a:rect l="l" t="t" r="r" b="b"/>
              <a:pathLst>
                <a:path w="2086610" h="772160">
                  <a:moveTo>
                    <a:pt x="0" y="771902"/>
                  </a:moveTo>
                  <a:lnTo>
                    <a:pt x="2086495" y="771902"/>
                  </a:lnTo>
                  <a:lnTo>
                    <a:pt x="2086495" y="0"/>
                  </a:lnTo>
                  <a:lnTo>
                    <a:pt x="0" y="0"/>
                  </a:lnTo>
                  <a:lnTo>
                    <a:pt x="0" y="771902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15697" y="2511577"/>
              <a:ext cx="519430" cy="3810"/>
            </a:xfrm>
            <a:custGeom>
              <a:avLst/>
              <a:gdLst/>
              <a:ahLst/>
              <a:cxnLst/>
              <a:rect l="l" t="t" r="r" b="b"/>
              <a:pathLst>
                <a:path w="519429" h="3810">
                  <a:moveTo>
                    <a:pt x="0" y="0"/>
                  </a:moveTo>
                  <a:lnTo>
                    <a:pt x="518858" y="3238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34454" y="24990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203" y="0"/>
                  </a:moveTo>
                  <a:lnTo>
                    <a:pt x="0" y="31457"/>
                  </a:lnTo>
                  <a:lnTo>
                    <a:pt x="43319" y="1598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734454" y="249909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319" y="15989"/>
                  </a:lnTo>
                  <a:lnTo>
                    <a:pt x="203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1193" y="2527210"/>
              <a:ext cx="1811020" cy="650240"/>
            </a:xfrm>
            <a:custGeom>
              <a:avLst/>
              <a:gdLst/>
              <a:ahLst/>
              <a:cxnLst/>
              <a:rect l="l" t="t" r="r" b="b"/>
              <a:pathLst>
                <a:path w="1811020" h="650239">
                  <a:moveTo>
                    <a:pt x="842098" y="518464"/>
                  </a:moveTo>
                  <a:lnTo>
                    <a:pt x="0" y="518464"/>
                  </a:lnTo>
                  <a:lnTo>
                    <a:pt x="0" y="649859"/>
                  </a:lnTo>
                  <a:lnTo>
                    <a:pt x="842098" y="649859"/>
                  </a:lnTo>
                  <a:lnTo>
                    <a:pt x="842098" y="518464"/>
                  </a:lnTo>
                  <a:close/>
                </a:path>
                <a:path w="1811020" h="650239">
                  <a:moveTo>
                    <a:pt x="842098" y="345643"/>
                  </a:moveTo>
                  <a:lnTo>
                    <a:pt x="0" y="345643"/>
                  </a:lnTo>
                  <a:lnTo>
                    <a:pt x="0" y="477037"/>
                  </a:lnTo>
                  <a:lnTo>
                    <a:pt x="842098" y="477037"/>
                  </a:lnTo>
                  <a:lnTo>
                    <a:pt x="842098" y="345643"/>
                  </a:lnTo>
                  <a:close/>
                </a:path>
                <a:path w="1811020" h="650239">
                  <a:moveTo>
                    <a:pt x="842098" y="172821"/>
                  </a:moveTo>
                  <a:lnTo>
                    <a:pt x="0" y="172821"/>
                  </a:lnTo>
                  <a:lnTo>
                    <a:pt x="0" y="304215"/>
                  </a:lnTo>
                  <a:lnTo>
                    <a:pt x="842098" y="304215"/>
                  </a:lnTo>
                  <a:lnTo>
                    <a:pt x="842098" y="172821"/>
                  </a:lnTo>
                  <a:close/>
                </a:path>
                <a:path w="1811020" h="650239">
                  <a:moveTo>
                    <a:pt x="842098" y="0"/>
                  </a:moveTo>
                  <a:lnTo>
                    <a:pt x="0" y="0"/>
                  </a:lnTo>
                  <a:lnTo>
                    <a:pt x="0" y="131394"/>
                  </a:lnTo>
                  <a:lnTo>
                    <a:pt x="842098" y="131394"/>
                  </a:lnTo>
                  <a:lnTo>
                    <a:pt x="842098" y="0"/>
                  </a:lnTo>
                  <a:close/>
                </a:path>
                <a:path w="1811020" h="650239">
                  <a:moveTo>
                    <a:pt x="1810626" y="518464"/>
                  </a:moveTo>
                  <a:lnTo>
                    <a:pt x="968540" y="518464"/>
                  </a:lnTo>
                  <a:lnTo>
                    <a:pt x="968540" y="649859"/>
                  </a:lnTo>
                  <a:lnTo>
                    <a:pt x="1810626" y="649859"/>
                  </a:lnTo>
                  <a:lnTo>
                    <a:pt x="1810626" y="518464"/>
                  </a:lnTo>
                  <a:close/>
                </a:path>
                <a:path w="1811020" h="650239">
                  <a:moveTo>
                    <a:pt x="1810626" y="345643"/>
                  </a:moveTo>
                  <a:lnTo>
                    <a:pt x="968540" y="345643"/>
                  </a:lnTo>
                  <a:lnTo>
                    <a:pt x="968540" y="477037"/>
                  </a:lnTo>
                  <a:lnTo>
                    <a:pt x="1810626" y="477037"/>
                  </a:lnTo>
                  <a:lnTo>
                    <a:pt x="1810626" y="345643"/>
                  </a:lnTo>
                  <a:close/>
                </a:path>
                <a:path w="1811020" h="650239">
                  <a:moveTo>
                    <a:pt x="1810626" y="172821"/>
                  </a:moveTo>
                  <a:lnTo>
                    <a:pt x="968540" y="172821"/>
                  </a:lnTo>
                  <a:lnTo>
                    <a:pt x="968540" y="304215"/>
                  </a:lnTo>
                  <a:lnTo>
                    <a:pt x="1810626" y="304215"/>
                  </a:lnTo>
                  <a:lnTo>
                    <a:pt x="1810626" y="172821"/>
                  </a:lnTo>
                  <a:close/>
                </a:path>
                <a:path w="1811020" h="650239">
                  <a:moveTo>
                    <a:pt x="1810626" y="0"/>
                  </a:moveTo>
                  <a:lnTo>
                    <a:pt x="968540" y="0"/>
                  </a:lnTo>
                  <a:lnTo>
                    <a:pt x="968540" y="131394"/>
                  </a:lnTo>
                  <a:lnTo>
                    <a:pt x="1810626" y="131394"/>
                  </a:lnTo>
                  <a:lnTo>
                    <a:pt x="1810626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21832" y="2784347"/>
              <a:ext cx="817880" cy="1270"/>
            </a:xfrm>
            <a:custGeom>
              <a:avLst/>
              <a:gdLst/>
              <a:ahLst/>
              <a:cxnLst/>
              <a:rect l="l" t="t" r="r" b="b"/>
              <a:pathLst>
                <a:path w="817879" h="1269">
                  <a:moveTo>
                    <a:pt x="0" y="0"/>
                  </a:moveTo>
                  <a:lnTo>
                    <a:pt x="817638" y="838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39458" y="276946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38" y="0"/>
                  </a:moveTo>
                  <a:lnTo>
                    <a:pt x="0" y="31457"/>
                  </a:lnTo>
                  <a:lnTo>
                    <a:pt x="43243" y="1577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39458" y="2769463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57"/>
                  </a:moveTo>
                  <a:lnTo>
                    <a:pt x="43243" y="15773"/>
                  </a:lnTo>
                  <a:lnTo>
                    <a:pt x="38" y="0"/>
                  </a:lnTo>
                  <a:lnTo>
                    <a:pt x="0" y="31457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74105" y="3009734"/>
              <a:ext cx="659130" cy="3810"/>
            </a:xfrm>
            <a:custGeom>
              <a:avLst/>
              <a:gdLst/>
              <a:ahLst/>
              <a:cxnLst/>
              <a:rect l="l" t="t" r="r" b="b"/>
              <a:pathLst>
                <a:path w="659129" h="3810">
                  <a:moveTo>
                    <a:pt x="0" y="3314"/>
                  </a:moveTo>
                  <a:lnTo>
                    <a:pt x="658939" y="0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32968" y="299399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0"/>
                  </a:moveTo>
                  <a:lnTo>
                    <a:pt x="165" y="31470"/>
                  </a:lnTo>
                  <a:lnTo>
                    <a:pt x="43307" y="155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32968" y="299399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65" y="31470"/>
                  </a:moveTo>
                  <a:lnTo>
                    <a:pt x="43307" y="15519"/>
                  </a:lnTo>
                  <a:lnTo>
                    <a:pt x="0" y="0"/>
                  </a:lnTo>
                  <a:lnTo>
                    <a:pt x="165" y="31470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822903" y="3761498"/>
              <a:ext cx="1130935" cy="369570"/>
            </a:xfrm>
            <a:custGeom>
              <a:avLst/>
              <a:gdLst/>
              <a:ahLst/>
              <a:cxnLst/>
              <a:rect l="l" t="t" r="r" b="b"/>
              <a:pathLst>
                <a:path w="1130935" h="369570">
                  <a:moveTo>
                    <a:pt x="1068844" y="0"/>
                  </a:moveTo>
                  <a:lnTo>
                    <a:pt x="61556" y="0"/>
                  </a:lnTo>
                  <a:lnTo>
                    <a:pt x="37595" y="4837"/>
                  </a:lnTo>
                  <a:lnTo>
                    <a:pt x="18029" y="18029"/>
                  </a:lnTo>
                  <a:lnTo>
                    <a:pt x="4837" y="37595"/>
                  </a:lnTo>
                  <a:lnTo>
                    <a:pt x="0" y="61556"/>
                  </a:lnTo>
                  <a:lnTo>
                    <a:pt x="0" y="307750"/>
                  </a:lnTo>
                  <a:lnTo>
                    <a:pt x="4837" y="331707"/>
                  </a:lnTo>
                  <a:lnTo>
                    <a:pt x="18029" y="351272"/>
                  </a:lnTo>
                  <a:lnTo>
                    <a:pt x="37595" y="364463"/>
                  </a:lnTo>
                  <a:lnTo>
                    <a:pt x="61556" y="369300"/>
                  </a:lnTo>
                  <a:lnTo>
                    <a:pt x="1068844" y="369300"/>
                  </a:lnTo>
                  <a:lnTo>
                    <a:pt x="1092803" y="364463"/>
                  </a:lnTo>
                  <a:lnTo>
                    <a:pt x="1112366" y="351272"/>
                  </a:lnTo>
                  <a:lnTo>
                    <a:pt x="1125553" y="331707"/>
                  </a:lnTo>
                  <a:lnTo>
                    <a:pt x="1130388" y="307750"/>
                  </a:lnTo>
                  <a:lnTo>
                    <a:pt x="1130388" y="61556"/>
                  </a:lnTo>
                  <a:lnTo>
                    <a:pt x="1112367" y="18034"/>
                  </a:lnTo>
                  <a:lnTo>
                    <a:pt x="1068844" y="0"/>
                  </a:lnTo>
                  <a:close/>
                </a:path>
              </a:pathLst>
            </a:custGeom>
            <a:solidFill>
              <a:srgbClr val="039E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636223" y="4300155"/>
            <a:ext cx="7734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Arial"/>
                <a:cs typeface="Arial"/>
              </a:rPr>
              <a:t>Executor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63219" y="2316454"/>
            <a:ext cx="1751964" cy="77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>
              <a:lnSpc>
                <a:spcPct val="1433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Executor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Memory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20GB </a:t>
            </a:r>
            <a:r>
              <a:rPr sz="1200" spc="-10" dirty="0">
                <a:latin typeface="Arial"/>
                <a:cs typeface="Arial"/>
              </a:rPr>
              <a:t>Partitions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00" spc="-10" dirty="0">
                <a:latin typeface="Arial"/>
                <a:cs typeface="Arial"/>
              </a:rPr>
              <a:t>DataFrame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07484" y="3819658"/>
            <a:ext cx="361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latin typeface="Arial"/>
                <a:cs typeface="Arial"/>
              </a:rPr>
              <a:t>Task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079733" y="3768699"/>
            <a:ext cx="1130935" cy="369570"/>
          </a:xfrm>
          <a:custGeom>
            <a:avLst/>
            <a:gdLst/>
            <a:ahLst/>
            <a:cxnLst/>
            <a:rect l="l" t="t" r="r" b="b"/>
            <a:pathLst>
              <a:path w="1130935" h="369570">
                <a:moveTo>
                  <a:pt x="1068844" y="0"/>
                </a:moveTo>
                <a:lnTo>
                  <a:pt x="61544" y="0"/>
                </a:lnTo>
                <a:lnTo>
                  <a:pt x="37585" y="4837"/>
                </a:lnTo>
                <a:lnTo>
                  <a:pt x="18022" y="18029"/>
                </a:lnTo>
                <a:lnTo>
                  <a:pt x="4835" y="37595"/>
                </a:lnTo>
                <a:lnTo>
                  <a:pt x="0" y="61556"/>
                </a:lnTo>
                <a:lnTo>
                  <a:pt x="0" y="307747"/>
                </a:lnTo>
                <a:lnTo>
                  <a:pt x="4835" y="331708"/>
                </a:lnTo>
                <a:lnTo>
                  <a:pt x="18022" y="351274"/>
                </a:lnTo>
                <a:lnTo>
                  <a:pt x="37585" y="364466"/>
                </a:lnTo>
                <a:lnTo>
                  <a:pt x="61544" y="369303"/>
                </a:lnTo>
                <a:lnTo>
                  <a:pt x="1068844" y="369303"/>
                </a:lnTo>
                <a:lnTo>
                  <a:pt x="1092798" y="364466"/>
                </a:lnTo>
                <a:lnTo>
                  <a:pt x="1112361" y="351274"/>
                </a:lnTo>
                <a:lnTo>
                  <a:pt x="1125551" y="331708"/>
                </a:lnTo>
                <a:lnTo>
                  <a:pt x="1130388" y="307747"/>
                </a:lnTo>
                <a:lnTo>
                  <a:pt x="1130388" y="61556"/>
                </a:lnTo>
                <a:lnTo>
                  <a:pt x="1112367" y="18034"/>
                </a:lnTo>
                <a:lnTo>
                  <a:pt x="1068844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464302" y="3826856"/>
            <a:ext cx="361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latin typeface="Arial"/>
                <a:cs typeface="Arial"/>
              </a:rPr>
              <a:t>Task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298137" y="3341179"/>
            <a:ext cx="2480945" cy="636270"/>
            <a:chOff x="4298137" y="3341179"/>
            <a:chExt cx="2480945" cy="636270"/>
          </a:xfrm>
        </p:grpSpPr>
        <p:sp>
          <p:nvSpPr>
            <p:cNvPr id="42" name="object 42"/>
            <p:cNvSpPr/>
            <p:nvPr/>
          </p:nvSpPr>
          <p:spPr>
            <a:xfrm>
              <a:off x="4302899" y="3347999"/>
              <a:ext cx="170815" cy="415925"/>
            </a:xfrm>
            <a:custGeom>
              <a:avLst/>
              <a:gdLst/>
              <a:ahLst/>
              <a:cxnLst/>
              <a:rect l="l" t="t" r="r" b="b"/>
              <a:pathLst>
                <a:path w="170814" h="415925">
                  <a:moveTo>
                    <a:pt x="85204" y="0"/>
                  </a:moveTo>
                  <a:lnTo>
                    <a:pt x="0" y="85204"/>
                  </a:lnTo>
                  <a:lnTo>
                    <a:pt x="42595" y="85204"/>
                  </a:lnTo>
                  <a:lnTo>
                    <a:pt x="42595" y="330301"/>
                  </a:lnTo>
                  <a:lnTo>
                    <a:pt x="0" y="330301"/>
                  </a:lnTo>
                  <a:lnTo>
                    <a:pt x="85204" y="415505"/>
                  </a:lnTo>
                  <a:lnTo>
                    <a:pt x="170408" y="330301"/>
                  </a:lnTo>
                  <a:lnTo>
                    <a:pt x="127800" y="330301"/>
                  </a:lnTo>
                  <a:lnTo>
                    <a:pt x="127800" y="85204"/>
                  </a:lnTo>
                  <a:lnTo>
                    <a:pt x="170408" y="85204"/>
                  </a:lnTo>
                  <a:lnTo>
                    <a:pt x="85204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302899" y="3347999"/>
              <a:ext cx="170815" cy="415925"/>
            </a:xfrm>
            <a:custGeom>
              <a:avLst/>
              <a:gdLst/>
              <a:ahLst/>
              <a:cxnLst/>
              <a:rect l="l" t="t" r="r" b="b"/>
              <a:pathLst>
                <a:path w="170814" h="415925">
                  <a:moveTo>
                    <a:pt x="0" y="85204"/>
                  </a:moveTo>
                  <a:lnTo>
                    <a:pt x="85204" y="0"/>
                  </a:lnTo>
                  <a:lnTo>
                    <a:pt x="170408" y="85204"/>
                  </a:lnTo>
                  <a:lnTo>
                    <a:pt x="127800" y="85204"/>
                  </a:lnTo>
                  <a:lnTo>
                    <a:pt x="127800" y="330301"/>
                  </a:lnTo>
                  <a:lnTo>
                    <a:pt x="170408" y="330301"/>
                  </a:lnTo>
                  <a:lnTo>
                    <a:pt x="85204" y="415505"/>
                  </a:lnTo>
                  <a:lnTo>
                    <a:pt x="0" y="330301"/>
                  </a:lnTo>
                  <a:lnTo>
                    <a:pt x="42595" y="330301"/>
                  </a:lnTo>
                  <a:lnTo>
                    <a:pt x="42595" y="85204"/>
                  </a:lnTo>
                  <a:lnTo>
                    <a:pt x="0" y="85204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59729" y="3345941"/>
              <a:ext cx="170815" cy="415925"/>
            </a:xfrm>
            <a:custGeom>
              <a:avLst/>
              <a:gdLst/>
              <a:ahLst/>
              <a:cxnLst/>
              <a:rect l="l" t="t" r="r" b="b"/>
              <a:pathLst>
                <a:path w="170814" h="415925">
                  <a:moveTo>
                    <a:pt x="85191" y="0"/>
                  </a:moveTo>
                  <a:lnTo>
                    <a:pt x="0" y="85191"/>
                  </a:lnTo>
                  <a:lnTo>
                    <a:pt x="42595" y="85191"/>
                  </a:lnTo>
                  <a:lnTo>
                    <a:pt x="42595" y="330301"/>
                  </a:lnTo>
                  <a:lnTo>
                    <a:pt x="0" y="330301"/>
                  </a:lnTo>
                  <a:lnTo>
                    <a:pt x="85191" y="415493"/>
                  </a:lnTo>
                  <a:lnTo>
                    <a:pt x="170395" y="330301"/>
                  </a:lnTo>
                  <a:lnTo>
                    <a:pt x="127800" y="330301"/>
                  </a:lnTo>
                  <a:lnTo>
                    <a:pt x="127800" y="85191"/>
                  </a:lnTo>
                  <a:lnTo>
                    <a:pt x="170395" y="85191"/>
                  </a:lnTo>
                  <a:lnTo>
                    <a:pt x="85191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59729" y="3345941"/>
              <a:ext cx="1171575" cy="610870"/>
            </a:xfrm>
            <a:custGeom>
              <a:avLst/>
              <a:gdLst/>
              <a:ahLst/>
              <a:cxnLst/>
              <a:rect l="l" t="t" r="r" b="b"/>
              <a:pathLst>
                <a:path w="1171575" h="610870">
                  <a:moveTo>
                    <a:pt x="0" y="85191"/>
                  </a:moveTo>
                  <a:lnTo>
                    <a:pt x="85191" y="0"/>
                  </a:lnTo>
                  <a:lnTo>
                    <a:pt x="170395" y="85191"/>
                  </a:lnTo>
                  <a:lnTo>
                    <a:pt x="127800" y="85191"/>
                  </a:lnTo>
                  <a:lnTo>
                    <a:pt x="127800" y="330301"/>
                  </a:lnTo>
                  <a:lnTo>
                    <a:pt x="170395" y="330301"/>
                  </a:lnTo>
                  <a:lnTo>
                    <a:pt x="85191" y="415493"/>
                  </a:lnTo>
                  <a:lnTo>
                    <a:pt x="0" y="330301"/>
                  </a:lnTo>
                  <a:lnTo>
                    <a:pt x="42595" y="330301"/>
                  </a:lnTo>
                  <a:lnTo>
                    <a:pt x="42595" y="85191"/>
                  </a:lnTo>
                  <a:lnTo>
                    <a:pt x="0" y="85191"/>
                  </a:lnTo>
                  <a:close/>
                </a:path>
                <a:path w="1171575" h="610870">
                  <a:moveTo>
                    <a:pt x="650392" y="607409"/>
                  </a:moveTo>
                  <a:lnTo>
                    <a:pt x="1171041" y="610654"/>
                  </a:lnTo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30682" y="39408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190" y="0"/>
                  </a:moveTo>
                  <a:lnTo>
                    <a:pt x="0" y="31466"/>
                  </a:lnTo>
                  <a:lnTo>
                    <a:pt x="43319" y="16004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730682" y="394085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6"/>
                  </a:moveTo>
                  <a:lnTo>
                    <a:pt x="43319" y="16004"/>
                  </a:lnTo>
                  <a:lnTo>
                    <a:pt x="190" y="0"/>
                  </a:lnTo>
                  <a:lnTo>
                    <a:pt x="0" y="31466"/>
                  </a:lnTo>
                  <a:close/>
                </a:path>
              </a:pathLst>
            </a:custGeom>
            <a:ln w="9525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889572" y="3828430"/>
            <a:ext cx="19792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e.g.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spark.read.format(“csv”)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0152-5674-473E-8FAC-93D4A623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77" y="315976"/>
            <a:ext cx="4362450" cy="400110"/>
          </a:xfrm>
        </p:spPr>
        <p:txBody>
          <a:bodyPr/>
          <a:lstStyle/>
          <a:p>
            <a:r>
              <a:rPr lang="en-US" dirty="0"/>
              <a:t>Data Layer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9C5F43B-95D3-44BA-B43A-5E0A9049D34C}"/>
              </a:ext>
            </a:extLst>
          </p:cNvPr>
          <p:cNvSpPr txBox="1"/>
          <p:nvPr/>
        </p:nvSpPr>
        <p:spPr>
          <a:xfrm>
            <a:off x="754912" y="914400"/>
            <a:ext cx="6674263" cy="2321148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Data pipeline </a:t>
            </a:r>
          </a:p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Data Storage</a:t>
            </a:r>
          </a:p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Data Processing</a:t>
            </a:r>
          </a:p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Data Testing</a:t>
            </a:r>
          </a:p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Data Visualization</a:t>
            </a:r>
          </a:p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Data Lake</a:t>
            </a:r>
          </a:p>
          <a:p>
            <a:pPr marL="347980" indent="-335280">
              <a:spcBef>
                <a:spcPts val="940"/>
              </a:spcBef>
              <a:buFontTx/>
              <a:buChar char="●"/>
              <a:tabLst>
                <a:tab pos="347980" algn="l"/>
              </a:tabLst>
            </a:pPr>
            <a:r>
              <a:rPr lang="en-US" sz="1400" dirty="0">
                <a:latin typeface="Arial"/>
                <a:cs typeface="Arial"/>
              </a:rPr>
              <a:t>Data Scheduler</a:t>
            </a:r>
          </a:p>
        </p:txBody>
      </p:sp>
    </p:spTree>
    <p:extLst>
      <p:ext uri="{BB962C8B-B14F-4D97-AF65-F5344CB8AC3E}">
        <p14:creationId xmlns:p14="http://schemas.microsoft.com/office/powerpoint/2010/main" val="38496377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8281" y="168154"/>
            <a:ext cx="898400" cy="4774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20872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Class</a:t>
            </a:r>
            <a:r>
              <a:rPr spc="-80" dirty="0"/>
              <a:t> </a:t>
            </a:r>
            <a:r>
              <a:rPr spc="-55" dirty="0"/>
              <a:t>Exercise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0242" y="681837"/>
            <a:ext cx="7731759" cy="877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20395" algn="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24242"/>
                </a:solidFill>
                <a:latin typeface="Calibri"/>
                <a:cs typeface="Calibri"/>
              </a:rPr>
              <a:t>Class</a:t>
            </a:r>
            <a:r>
              <a:rPr sz="1100" spc="-35" dirty="0">
                <a:solidFill>
                  <a:srgbClr val="424242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424242"/>
                </a:solidFill>
                <a:latin typeface="Calibri"/>
                <a:cs typeface="Calibri"/>
              </a:rPr>
              <a:t>Exercise</a:t>
            </a:r>
            <a:endParaRPr sz="1100">
              <a:latin typeface="Calibri"/>
              <a:cs typeface="Calibri"/>
            </a:endParaRPr>
          </a:p>
          <a:p>
            <a:pPr marL="348615" marR="5080" indent="-336550">
              <a:lnSpc>
                <a:spcPct val="150000"/>
              </a:lnSpc>
              <a:spcBef>
                <a:spcPts val="345"/>
              </a:spcBef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Create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0" dirty="0">
                <a:latin typeface="Arial"/>
                <a:cs typeface="Arial"/>
              </a:rPr>
              <a:t>CSV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customer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information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(custID,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custName,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city,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state,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custType,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balance) </a:t>
            </a:r>
            <a:r>
              <a:rPr sz="1400" dirty="0">
                <a:latin typeface="Arial"/>
                <a:cs typeface="Arial"/>
              </a:rPr>
              <a:t>having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few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records.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Example: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242" y="2173668"/>
            <a:ext cx="7401559" cy="13055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Load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DBFS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(“/FileStore/tables/customer.csv”)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Create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RDD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reading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 err="1">
                <a:latin typeface="Arial"/>
                <a:cs typeface="Arial"/>
              </a:rPr>
              <a:t>sparkContext.textFile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method</a:t>
            </a:r>
            <a:endParaRPr sz="1400" dirty="0">
              <a:latin typeface="Arial"/>
              <a:cs typeface="Arial"/>
            </a:endParaRPr>
          </a:p>
          <a:p>
            <a:pPr marL="348615" marR="5080" indent="-336550">
              <a:lnSpc>
                <a:spcPct val="150000"/>
              </a:lnSpc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Apply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transformations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like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map,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filter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create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new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RDD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having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records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balance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&gt; </a:t>
            </a:r>
            <a:r>
              <a:rPr sz="1400" dirty="0">
                <a:latin typeface="Arial"/>
                <a:cs typeface="Arial"/>
              </a:rPr>
              <a:t>1000.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Don’t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include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header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record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new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RD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71125" y="1686480"/>
            <a:ext cx="5418455" cy="560705"/>
            <a:chOff x="1071125" y="1686480"/>
            <a:chExt cx="5418455" cy="5607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650" y="1696005"/>
              <a:ext cx="5399341" cy="5028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75888" y="1691242"/>
              <a:ext cx="5408930" cy="551180"/>
            </a:xfrm>
            <a:custGeom>
              <a:avLst/>
              <a:gdLst/>
              <a:ahLst/>
              <a:cxnLst/>
              <a:rect l="l" t="t" r="r" b="b"/>
              <a:pathLst>
                <a:path w="5408930" h="551180">
                  <a:moveTo>
                    <a:pt x="0" y="551006"/>
                  </a:moveTo>
                  <a:lnTo>
                    <a:pt x="5408866" y="551006"/>
                  </a:lnTo>
                  <a:lnTo>
                    <a:pt x="5408866" y="0"/>
                  </a:lnTo>
                  <a:lnTo>
                    <a:pt x="0" y="0"/>
                  </a:lnTo>
                  <a:lnTo>
                    <a:pt x="0" y="551006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02068" y="108280"/>
            <a:ext cx="1541843" cy="79552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2400" y="2877554"/>
            <a:ext cx="7313295" cy="86360"/>
            <a:chOff x="912400" y="2877554"/>
            <a:chExt cx="7313295" cy="86360"/>
          </a:xfrm>
        </p:grpSpPr>
        <p:sp>
          <p:nvSpPr>
            <p:cNvPr id="4" name="object 4"/>
            <p:cNvSpPr/>
            <p:nvPr/>
          </p:nvSpPr>
          <p:spPr>
            <a:xfrm>
              <a:off x="912400" y="2877554"/>
              <a:ext cx="1424305" cy="86360"/>
            </a:xfrm>
            <a:custGeom>
              <a:avLst/>
              <a:gdLst/>
              <a:ahLst/>
              <a:cxnLst/>
              <a:rect l="l" t="t" r="r" b="b"/>
              <a:pathLst>
                <a:path w="1424305" h="86360">
                  <a:moveTo>
                    <a:pt x="1423797" y="0"/>
                  </a:moveTo>
                  <a:lnTo>
                    <a:pt x="0" y="0"/>
                  </a:lnTo>
                  <a:lnTo>
                    <a:pt x="0" y="85799"/>
                  </a:lnTo>
                  <a:lnTo>
                    <a:pt x="1423797" y="85799"/>
                  </a:lnTo>
                  <a:lnTo>
                    <a:pt x="1423797" y="0"/>
                  </a:lnTo>
                  <a:close/>
                </a:path>
              </a:pathLst>
            </a:custGeom>
            <a:solidFill>
              <a:srgbClr val="24A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36203" y="2877554"/>
              <a:ext cx="5889625" cy="86360"/>
            </a:xfrm>
            <a:custGeom>
              <a:avLst/>
              <a:gdLst/>
              <a:ahLst/>
              <a:cxnLst/>
              <a:rect l="l" t="t" r="r" b="b"/>
              <a:pathLst>
                <a:path w="5889625" h="86360">
                  <a:moveTo>
                    <a:pt x="5889307" y="0"/>
                  </a:moveTo>
                  <a:lnTo>
                    <a:pt x="0" y="0"/>
                  </a:lnTo>
                  <a:lnTo>
                    <a:pt x="0" y="85799"/>
                  </a:lnTo>
                  <a:lnTo>
                    <a:pt x="5889307" y="85799"/>
                  </a:lnTo>
                  <a:lnTo>
                    <a:pt x="58893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82938" y="2202789"/>
            <a:ext cx="3778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000000"/>
                </a:solidFill>
                <a:latin typeface="Arial"/>
                <a:cs typeface="Arial"/>
              </a:rPr>
              <a:t>Spark</a:t>
            </a:r>
            <a:r>
              <a:rPr sz="3600" b="1" spc="-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b="1" spc="-110" dirty="0">
                <a:solidFill>
                  <a:srgbClr val="000000"/>
                </a:solidFill>
                <a:latin typeface="Arial"/>
                <a:cs typeface="Arial"/>
              </a:rPr>
              <a:t>DataFrames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10" y="977684"/>
            <a:ext cx="3951604" cy="380492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400"/>
              </a:spcBef>
              <a:buChar char="●"/>
              <a:tabLst>
                <a:tab pos="340360" algn="l"/>
              </a:tabLst>
            </a:pPr>
            <a:r>
              <a:rPr sz="1300" dirty="0">
                <a:latin typeface="Arial"/>
                <a:cs typeface="Arial"/>
              </a:rPr>
              <a:t>What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DataFrame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Spark?</a:t>
            </a:r>
            <a:endParaRPr sz="1300">
              <a:latin typeface="Arial"/>
              <a:cs typeface="Arial"/>
            </a:endParaRPr>
          </a:p>
          <a:p>
            <a:pPr marL="340360" indent="-327660">
              <a:lnSpc>
                <a:spcPct val="100000"/>
              </a:lnSpc>
              <a:spcBef>
                <a:spcPts val="300"/>
              </a:spcBef>
              <a:buChar char="●"/>
              <a:tabLst>
                <a:tab pos="340360" algn="l"/>
              </a:tabLst>
            </a:pPr>
            <a:r>
              <a:rPr sz="1300" dirty="0">
                <a:latin typeface="Arial"/>
                <a:cs typeface="Arial"/>
              </a:rPr>
              <a:t>Creating</a:t>
            </a:r>
            <a:r>
              <a:rPr sz="1300" spc="2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DataFrames</a:t>
            </a:r>
            <a:endParaRPr sz="1300">
              <a:latin typeface="Arial"/>
              <a:cs typeface="Arial"/>
            </a:endParaRPr>
          </a:p>
          <a:p>
            <a:pPr marL="797560" lvl="1" indent="-327660">
              <a:lnSpc>
                <a:spcPct val="100000"/>
              </a:lnSpc>
              <a:spcBef>
                <a:spcPts val="300"/>
              </a:spcBef>
              <a:buChar char="○"/>
              <a:tabLst>
                <a:tab pos="797560" algn="l"/>
              </a:tabLst>
            </a:pPr>
            <a:r>
              <a:rPr sz="1300" dirty="0">
                <a:latin typeface="Arial"/>
                <a:cs typeface="Arial"/>
              </a:rPr>
              <a:t>From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spc="-20" dirty="0">
                <a:latin typeface="Arial"/>
                <a:cs typeface="Arial"/>
              </a:rPr>
              <a:t>RDDs</a:t>
            </a:r>
            <a:endParaRPr sz="1300">
              <a:latin typeface="Arial"/>
              <a:cs typeface="Arial"/>
            </a:endParaRPr>
          </a:p>
          <a:p>
            <a:pPr marL="797560" lvl="1" indent="-327660">
              <a:lnSpc>
                <a:spcPct val="100000"/>
              </a:lnSpc>
              <a:spcBef>
                <a:spcPts val="300"/>
              </a:spcBef>
              <a:buChar char="○"/>
              <a:tabLst>
                <a:tab pos="797560" algn="l"/>
              </a:tabLst>
            </a:pPr>
            <a:r>
              <a:rPr sz="1300" dirty="0">
                <a:latin typeface="Arial"/>
                <a:cs typeface="Arial"/>
              </a:rPr>
              <a:t>From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various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30" dirty="0">
                <a:latin typeface="Arial"/>
                <a:cs typeface="Arial"/>
              </a:rPr>
              <a:t>sources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114" dirty="0">
                <a:latin typeface="Arial"/>
                <a:cs typeface="Arial"/>
              </a:rPr>
              <a:t>/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datasets</a:t>
            </a:r>
            <a:endParaRPr sz="1300">
              <a:latin typeface="Arial"/>
              <a:cs typeface="Arial"/>
            </a:endParaRPr>
          </a:p>
          <a:p>
            <a:pPr marL="340360" indent="-327660">
              <a:lnSpc>
                <a:spcPct val="100000"/>
              </a:lnSpc>
              <a:spcBef>
                <a:spcPts val="300"/>
              </a:spcBef>
              <a:buChar char="●"/>
              <a:tabLst>
                <a:tab pos="340360" algn="l"/>
              </a:tabLst>
            </a:pPr>
            <a:r>
              <a:rPr sz="1300" spc="-10" dirty="0">
                <a:latin typeface="Arial"/>
                <a:cs typeface="Arial"/>
              </a:rPr>
              <a:t>DataFrameReader</a:t>
            </a:r>
            <a:endParaRPr sz="1300">
              <a:latin typeface="Arial"/>
              <a:cs typeface="Arial"/>
            </a:endParaRPr>
          </a:p>
          <a:p>
            <a:pPr marL="340360" indent="-327660">
              <a:lnSpc>
                <a:spcPct val="100000"/>
              </a:lnSpc>
              <a:spcBef>
                <a:spcPts val="300"/>
              </a:spcBef>
              <a:buChar char="●"/>
              <a:tabLst>
                <a:tab pos="340360" algn="l"/>
              </a:tabLst>
            </a:pPr>
            <a:r>
              <a:rPr sz="1300" dirty="0">
                <a:latin typeface="Arial"/>
                <a:cs typeface="Arial"/>
              </a:rPr>
              <a:t>Working</a:t>
            </a:r>
            <a:r>
              <a:rPr sz="1300" spc="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with</a:t>
            </a:r>
            <a:r>
              <a:rPr sz="1300" spc="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25" dirty="0">
                <a:latin typeface="Arial"/>
                <a:cs typeface="Arial"/>
              </a:rPr>
              <a:t> </a:t>
            </a:r>
            <a:r>
              <a:rPr sz="1300" spc="-80" dirty="0">
                <a:latin typeface="Arial"/>
                <a:cs typeface="Arial"/>
              </a:rPr>
              <a:t>CSV</a:t>
            </a:r>
            <a:r>
              <a:rPr sz="1300" spc="25" dirty="0">
                <a:latin typeface="Arial"/>
                <a:cs typeface="Arial"/>
              </a:rPr>
              <a:t> </a:t>
            </a:r>
            <a:r>
              <a:rPr sz="1300" spc="-20" dirty="0">
                <a:latin typeface="Arial"/>
                <a:cs typeface="Arial"/>
              </a:rPr>
              <a:t>file</a:t>
            </a:r>
            <a:endParaRPr sz="1300">
              <a:latin typeface="Arial"/>
              <a:cs typeface="Arial"/>
            </a:endParaRPr>
          </a:p>
          <a:p>
            <a:pPr marL="797560" lvl="1" indent="-327660">
              <a:lnSpc>
                <a:spcPct val="100000"/>
              </a:lnSpc>
              <a:spcBef>
                <a:spcPts val="300"/>
              </a:spcBef>
              <a:buChar char="○"/>
              <a:tabLst>
                <a:tab pos="797560" algn="l"/>
              </a:tabLst>
            </a:pPr>
            <a:r>
              <a:rPr sz="1300" dirty="0">
                <a:latin typeface="Arial"/>
                <a:cs typeface="Arial"/>
              </a:rPr>
              <a:t>Defining</a:t>
            </a:r>
            <a:r>
              <a:rPr sz="1300" spc="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your</a:t>
            </a:r>
            <a:r>
              <a:rPr sz="1300" spc="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own</a:t>
            </a:r>
            <a:r>
              <a:rPr sz="1300" spc="5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Schema</a:t>
            </a:r>
            <a:endParaRPr sz="1300">
              <a:latin typeface="Arial"/>
              <a:cs typeface="Arial"/>
            </a:endParaRPr>
          </a:p>
          <a:p>
            <a:pPr marL="797560" lvl="1" indent="-327660">
              <a:lnSpc>
                <a:spcPct val="100000"/>
              </a:lnSpc>
              <a:spcBef>
                <a:spcPts val="300"/>
              </a:spcBef>
              <a:buChar char="○"/>
              <a:tabLst>
                <a:tab pos="797560" algn="l"/>
              </a:tabLst>
            </a:pPr>
            <a:r>
              <a:rPr sz="1300" dirty="0">
                <a:latin typeface="Arial"/>
                <a:cs typeface="Arial"/>
              </a:rPr>
              <a:t>Selecting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DataFrame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columns</a:t>
            </a:r>
            <a:endParaRPr sz="1300">
              <a:latin typeface="Arial"/>
              <a:cs typeface="Arial"/>
            </a:endParaRPr>
          </a:p>
          <a:p>
            <a:pPr marL="797560" lvl="1" indent="-327660">
              <a:lnSpc>
                <a:spcPct val="100000"/>
              </a:lnSpc>
              <a:spcBef>
                <a:spcPts val="300"/>
              </a:spcBef>
              <a:buChar char="○"/>
              <a:tabLst>
                <a:tab pos="797560" algn="l"/>
              </a:tabLst>
            </a:pPr>
            <a:r>
              <a:rPr sz="1300" spc="-10" dirty="0">
                <a:latin typeface="Arial"/>
                <a:cs typeface="Arial"/>
              </a:rPr>
              <a:t>Renaming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columns</a:t>
            </a:r>
            <a:endParaRPr sz="1300">
              <a:latin typeface="Arial"/>
              <a:cs typeface="Arial"/>
            </a:endParaRPr>
          </a:p>
          <a:p>
            <a:pPr marL="797560" lvl="1" indent="-327660">
              <a:lnSpc>
                <a:spcPct val="100000"/>
              </a:lnSpc>
              <a:spcBef>
                <a:spcPts val="300"/>
              </a:spcBef>
              <a:buChar char="○"/>
              <a:tabLst>
                <a:tab pos="797560" algn="l"/>
              </a:tabLst>
            </a:pPr>
            <a:r>
              <a:rPr sz="1300" dirty="0">
                <a:latin typeface="Arial"/>
                <a:cs typeface="Arial"/>
              </a:rPr>
              <a:t>Adding</a:t>
            </a:r>
            <a:r>
              <a:rPr sz="1300" spc="114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1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Dropping</a:t>
            </a:r>
            <a:r>
              <a:rPr sz="1300" spc="114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DataFrame</a:t>
            </a:r>
            <a:r>
              <a:rPr sz="1300" spc="12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columns</a:t>
            </a:r>
            <a:endParaRPr sz="1300">
              <a:latin typeface="Arial"/>
              <a:cs typeface="Arial"/>
            </a:endParaRPr>
          </a:p>
          <a:p>
            <a:pPr marL="797560" lvl="1" indent="-327660">
              <a:lnSpc>
                <a:spcPct val="100000"/>
              </a:lnSpc>
              <a:spcBef>
                <a:spcPts val="300"/>
              </a:spcBef>
              <a:buChar char="○"/>
              <a:tabLst>
                <a:tab pos="797560" algn="l"/>
              </a:tabLst>
            </a:pPr>
            <a:r>
              <a:rPr sz="1300" spc="-10" dirty="0">
                <a:latin typeface="Arial"/>
                <a:cs typeface="Arial"/>
              </a:rPr>
              <a:t>selectExpr</a:t>
            </a:r>
            <a:endParaRPr sz="1300">
              <a:latin typeface="Arial"/>
              <a:cs typeface="Arial"/>
            </a:endParaRPr>
          </a:p>
          <a:p>
            <a:pPr marL="797560" lvl="1" indent="-327660">
              <a:lnSpc>
                <a:spcPct val="100000"/>
              </a:lnSpc>
              <a:spcBef>
                <a:spcPts val="300"/>
              </a:spcBef>
              <a:buChar char="○"/>
              <a:tabLst>
                <a:tab pos="797560" algn="l"/>
              </a:tabLst>
            </a:pPr>
            <a:r>
              <a:rPr sz="1300" dirty="0">
                <a:latin typeface="Arial"/>
                <a:cs typeface="Arial"/>
              </a:rPr>
              <a:t>Handling</a:t>
            </a:r>
            <a:r>
              <a:rPr sz="1300" spc="7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null</a:t>
            </a:r>
            <a:r>
              <a:rPr sz="1300" spc="7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Values</a:t>
            </a:r>
            <a:endParaRPr sz="1300">
              <a:latin typeface="Arial"/>
              <a:cs typeface="Arial"/>
            </a:endParaRPr>
          </a:p>
          <a:p>
            <a:pPr marL="797560" lvl="1" indent="-327660">
              <a:lnSpc>
                <a:spcPct val="100000"/>
              </a:lnSpc>
              <a:spcBef>
                <a:spcPts val="300"/>
              </a:spcBef>
              <a:buChar char="○"/>
              <a:tabLst>
                <a:tab pos="797560" algn="l"/>
              </a:tabLst>
            </a:pPr>
            <a:r>
              <a:rPr sz="1300" spc="-10" dirty="0">
                <a:latin typeface="Arial"/>
                <a:cs typeface="Arial"/>
              </a:rPr>
              <a:t>DataFrame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Aggregations</a:t>
            </a:r>
            <a:endParaRPr sz="1300">
              <a:latin typeface="Arial"/>
              <a:cs typeface="Arial"/>
            </a:endParaRPr>
          </a:p>
          <a:p>
            <a:pPr marL="797560" lvl="1" indent="-327660">
              <a:lnSpc>
                <a:spcPct val="100000"/>
              </a:lnSpc>
              <a:spcBef>
                <a:spcPts val="300"/>
              </a:spcBef>
              <a:buChar char="○"/>
              <a:tabLst>
                <a:tab pos="797560" algn="l"/>
              </a:tabLst>
            </a:pPr>
            <a:r>
              <a:rPr sz="1300" spc="-20" dirty="0">
                <a:latin typeface="Arial"/>
                <a:cs typeface="Arial"/>
              </a:rPr>
              <a:t>Coalesce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45" dirty="0">
                <a:latin typeface="Arial"/>
                <a:cs typeface="Arial"/>
              </a:rPr>
              <a:t>vs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Repartition</a:t>
            </a:r>
            <a:endParaRPr sz="1300">
              <a:latin typeface="Arial"/>
              <a:cs typeface="Arial"/>
            </a:endParaRPr>
          </a:p>
          <a:p>
            <a:pPr marL="797560" lvl="1" indent="-327660">
              <a:lnSpc>
                <a:spcPct val="100000"/>
              </a:lnSpc>
              <a:spcBef>
                <a:spcPts val="300"/>
              </a:spcBef>
              <a:buChar char="○"/>
              <a:tabLst>
                <a:tab pos="797560" algn="l"/>
              </a:tabLst>
            </a:pPr>
            <a:r>
              <a:rPr sz="1300" spc="-10" dirty="0">
                <a:latin typeface="Arial"/>
                <a:cs typeface="Arial"/>
              </a:rPr>
              <a:t>Cache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spc="-45" dirty="0">
                <a:latin typeface="Arial"/>
                <a:cs typeface="Arial"/>
              </a:rPr>
              <a:t>vs </a:t>
            </a:r>
            <a:r>
              <a:rPr sz="1300" spc="-10" dirty="0">
                <a:latin typeface="Arial"/>
                <a:cs typeface="Arial"/>
              </a:rPr>
              <a:t>persist</a:t>
            </a:r>
            <a:endParaRPr sz="1300">
              <a:latin typeface="Arial"/>
              <a:cs typeface="Arial"/>
            </a:endParaRPr>
          </a:p>
          <a:p>
            <a:pPr marL="340360" indent="-327660">
              <a:lnSpc>
                <a:spcPct val="100000"/>
              </a:lnSpc>
              <a:spcBef>
                <a:spcPts val="300"/>
              </a:spcBef>
              <a:buChar char="●"/>
              <a:tabLst>
                <a:tab pos="340360" algn="l"/>
              </a:tabLst>
            </a:pPr>
            <a:r>
              <a:rPr sz="1300" spc="-10" dirty="0">
                <a:latin typeface="Arial"/>
                <a:cs typeface="Arial"/>
              </a:rPr>
              <a:t>DataFrameWriter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Table</a:t>
            </a:r>
            <a:r>
              <a:rPr spc="-70" dirty="0"/>
              <a:t> </a:t>
            </a:r>
            <a:r>
              <a:rPr spc="65" dirty="0"/>
              <a:t>of</a:t>
            </a:r>
            <a:r>
              <a:rPr spc="-70" dirty="0"/>
              <a:t> </a:t>
            </a:r>
            <a:r>
              <a:rPr spc="-10" dirty="0"/>
              <a:t>Content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Spark</a:t>
            </a:r>
            <a:r>
              <a:rPr spc="-140" dirty="0"/>
              <a:t> </a:t>
            </a:r>
            <a:r>
              <a:rPr spc="-40" dirty="0"/>
              <a:t>DataFrames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0242" y="893508"/>
            <a:ext cx="7436484" cy="29057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Immutable,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distributed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collection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organized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into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rows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columns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40" dirty="0">
                <a:latin typeface="Arial"/>
                <a:cs typeface="Arial"/>
              </a:rPr>
              <a:t>Each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has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name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associated </a:t>
            </a:r>
            <a:r>
              <a:rPr sz="1400" spc="-20" dirty="0">
                <a:latin typeface="Arial"/>
                <a:cs typeface="Arial"/>
              </a:rPr>
              <a:t>type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Similar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table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RDBMS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Like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RDD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APIs,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DataFrame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APIs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classified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into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buckets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transformations,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actions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20" dirty="0">
                <a:latin typeface="Arial"/>
                <a:cs typeface="Arial"/>
              </a:rPr>
              <a:t>Transformations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lazily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evaluated,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actions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eagerly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evaluated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DataFrame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APIs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available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Scala,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Python,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Java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R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20" dirty="0">
                <a:latin typeface="Arial"/>
                <a:cs typeface="Arial"/>
              </a:rPr>
              <a:t>DataFrames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created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existing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RDDs,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sources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supports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built-in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formats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csv,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parquet,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json,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jdbc,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orc</a:t>
            </a:r>
            <a:endParaRPr sz="1400" dirty="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70" dirty="0"/>
              <a:t> </a:t>
            </a:r>
            <a:r>
              <a:rPr spc="-35" dirty="0"/>
              <a:t>DataFrames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4450" y="945896"/>
            <a:ext cx="69068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6395">
              <a:lnSpc>
                <a:spcPct val="100000"/>
              </a:lnSpc>
              <a:spcBef>
                <a:spcPts val="100"/>
              </a:spcBef>
              <a:buSzPct val="90000"/>
              <a:buChar char="●"/>
              <a:tabLst>
                <a:tab pos="379095" algn="l"/>
              </a:tabLst>
            </a:pPr>
            <a:r>
              <a:rPr sz="2000" dirty="0">
                <a:latin typeface="Arial"/>
                <a:cs typeface="Arial"/>
              </a:rPr>
              <a:t>Creating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DataFrames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RDDs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Arial"/>
              <a:buChar char="●"/>
            </a:pPr>
            <a:endParaRPr sz="2000">
              <a:latin typeface="Arial"/>
              <a:cs typeface="Arial"/>
            </a:endParaRPr>
          </a:p>
          <a:p>
            <a:pPr marL="379095" indent="-366395">
              <a:lnSpc>
                <a:spcPct val="100000"/>
              </a:lnSpc>
              <a:buSzPct val="90000"/>
              <a:buChar char="●"/>
              <a:tabLst>
                <a:tab pos="379095" algn="l"/>
              </a:tabLst>
            </a:pPr>
            <a:r>
              <a:rPr sz="2000" dirty="0">
                <a:latin typeface="Arial"/>
                <a:cs typeface="Arial"/>
              </a:rPr>
              <a:t>Creating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DataFrame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from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Sources/External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Datasets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48393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25" dirty="0"/>
              <a:t> </a:t>
            </a:r>
            <a:r>
              <a:rPr spc="-30" dirty="0"/>
              <a:t>DataFrames</a:t>
            </a:r>
            <a:r>
              <a:rPr spc="25" dirty="0"/>
              <a:t> </a:t>
            </a:r>
            <a:r>
              <a:rPr dirty="0"/>
              <a:t>from</a:t>
            </a:r>
            <a:r>
              <a:rPr spc="25" dirty="0"/>
              <a:t> </a:t>
            </a:r>
            <a:r>
              <a:rPr spc="-75" dirty="0"/>
              <a:t>RDDs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6427" y="933970"/>
            <a:ext cx="6146165" cy="3935729"/>
            <a:chOff x="506427" y="933970"/>
            <a:chExt cx="6146165" cy="393572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43496"/>
              <a:ext cx="6126947" cy="388188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1190" y="938733"/>
              <a:ext cx="6136640" cy="3926204"/>
            </a:xfrm>
            <a:custGeom>
              <a:avLst/>
              <a:gdLst/>
              <a:ahLst/>
              <a:cxnLst/>
              <a:rect l="l" t="t" r="r" b="b"/>
              <a:pathLst>
                <a:path w="6136640" h="3926204">
                  <a:moveTo>
                    <a:pt x="0" y="3926027"/>
                  </a:moveTo>
                  <a:lnTo>
                    <a:pt x="6136474" y="3926027"/>
                  </a:lnTo>
                  <a:lnTo>
                    <a:pt x="6136474" y="0"/>
                  </a:lnTo>
                  <a:lnTo>
                    <a:pt x="0" y="0"/>
                  </a:lnTo>
                  <a:lnTo>
                    <a:pt x="0" y="392602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49434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DataFrame</a:t>
            </a:r>
            <a:r>
              <a:rPr spc="-90" dirty="0"/>
              <a:t> </a:t>
            </a:r>
            <a:r>
              <a:rPr spc="-65" dirty="0"/>
              <a:t>Schema</a:t>
            </a:r>
            <a:r>
              <a:rPr spc="-85" dirty="0"/>
              <a:t> </a:t>
            </a:r>
            <a:r>
              <a:rPr dirty="0"/>
              <a:t>and</a:t>
            </a:r>
            <a:r>
              <a:rPr spc="-85" dirty="0"/>
              <a:t> </a:t>
            </a:r>
            <a:r>
              <a:rPr spc="-10" dirty="0"/>
              <a:t>Columns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6450" y="921118"/>
            <a:ext cx="6167120" cy="1630680"/>
            <a:chOff x="496450" y="921118"/>
            <a:chExt cx="6167120" cy="1630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930643"/>
              <a:ext cx="6148006" cy="159154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1213" y="925880"/>
              <a:ext cx="6157595" cy="1621155"/>
            </a:xfrm>
            <a:custGeom>
              <a:avLst/>
              <a:gdLst/>
              <a:ahLst/>
              <a:cxnLst/>
              <a:rect l="l" t="t" r="r" b="b"/>
              <a:pathLst>
                <a:path w="6157595" h="1621155">
                  <a:moveTo>
                    <a:pt x="0" y="1620901"/>
                  </a:moveTo>
                  <a:lnTo>
                    <a:pt x="6157531" y="1620901"/>
                  </a:lnTo>
                  <a:lnTo>
                    <a:pt x="6157531" y="0"/>
                  </a:lnTo>
                  <a:lnTo>
                    <a:pt x="0" y="0"/>
                  </a:lnTo>
                  <a:lnTo>
                    <a:pt x="0" y="162090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96450" y="2702076"/>
            <a:ext cx="6167120" cy="1348105"/>
            <a:chOff x="496450" y="2702076"/>
            <a:chExt cx="6167120" cy="13481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975" y="2711601"/>
              <a:ext cx="6147993" cy="13290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1213" y="2706838"/>
              <a:ext cx="6157595" cy="1338580"/>
            </a:xfrm>
            <a:custGeom>
              <a:avLst/>
              <a:gdLst/>
              <a:ahLst/>
              <a:cxnLst/>
              <a:rect l="l" t="t" r="r" b="b"/>
              <a:pathLst>
                <a:path w="6157595" h="1338579">
                  <a:moveTo>
                    <a:pt x="0" y="1338567"/>
                  </a:moveTo>
                  <a:lnTo>
                    <a:pt x="6157531" y="1338567"/>
                  </a:lnTo>
                  <a:lnTo>
                    <a:pt x="6157531" y="0"/>
                  </a:lnTo>
                  <a:lnTo>
                    <a:pt x="0" y="0"/>
                  </a:lnTo>
                  <a:lnTo>
                    <a:pt x="0" y="133856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59524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Creating</a:t>
            </a:r>
            <a:r>
              <a:rPr spc="5" dirty="0"/>
              <a:t> </a:t>
            </a:r>
            <a:r>
              <a:rPr spc="-30" dirty="0"/>
              <a:t>DataFrames</a:t>
            </a:r>
            <a:r>
              <a:rPr spc="5" dirty="0"/>
              <a:t> </a:t>
            </a:r>
            <a:r>
              <a:rPr dirty="0"/>
              <a:t>from</a:t>
            </a:r>
            <a:r>
              <a:rPr spc="5" dirty="0"/>
              <a:t> </a:t>
            </a:r>
            <a:r>
              <a:rPr dirty="0"/>
              <a:t>Data</a:t>
            </a:r>
            <a:r>
              <a:rPr spc="5" dirty="0"/>
              <a:t> </a:t>
            </a:r>
            <a:r>
              <a:rPr spc="-50" dirty="0"/>
              <a:t>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0242" y="893508"/>
            <a:ext cx="7536180" cy="226568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z="1400" spc="-20" dirty="0">
                <a:latin typeface="Arial"/>
                <a:cs typeface="Arial"/>
              </a:rPr>
              <a:t>DataFrames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directly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created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various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sources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external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datasets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supports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built-in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sources,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where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source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mapped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format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Common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formats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text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20" dirty="0">
                <a:latin typeface="Arial"/>
                <a:cs typeface="Arial"/>
              </a:rPr>
              <a:t>CSV,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XML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JSON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Common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formats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binary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Avro,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Parquet,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ORC</a:t>
            </a:r>
            <a:endParaRPr sz="1400">
              <a:latin typeface="Arial"/>
              <a:cs typeface="Arial"/>
            </a:endParaRPr>
          </a:p>
          <a:p>
            <a:pPr marL="348615" marR="426084" indent="-336550">
              <a:lnSpc>
                <a:spcPct val="150000"/>
              </a:lnSpc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two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main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classes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reading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writing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DataFrameReader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and </a:t>
            </a:r>
            <a:r>
              <a:rPr sz="1400" spc="-10" dirty="0">
                <a:latin typeface="Arial"/>
                <a:cs typeface="Arial"/>
              </a:rPr>
              <a:t>DataFrameWriter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DataFrameReader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DataFrameWriter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available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SparkSession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DataFrameReader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290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2900" algn="l"/>
              </a:tabLst>
            </a:pPr>
            <a:r>
              <a:rPr dirty="0"/>
              <a:t>spark.read.format(...).option("key",</a:t>
            </a:r>
            <a:r>
              <a:rPr spc="330" dirty="0"/>
              <a:t> </a:t>
            </a:r>
            <a:r>
              <a:rPr spc="-10" dirty="0"/>
              <a:t>value").schema(...).load()</a:t>
            </a:r>
          </a:p>
          <a:p>
            <a:pPr marL="800100" lvl="1" indent="-335280">
              <a:lnSpc>
                <a:spcPct val="100000"/>
              </a:lnSpc>
              <a:spcBef>
                <a:spcPts val="840"/>
              </a:spcBef>
              <a:buChar char="○"/>
              <a:tabLst>
                <a:tab pos="800100" algn="l"/>
              </a:tabLst>
            </a:pPr>
            <a:r>
              <a:rPr sz="1400" dirty="0">
                <a:latin typeface="Arial"/>
                <a:cs typeface="Arial"/>
              </a:rPr>
              <a:t>format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json,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parquet,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jdbc,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orc,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csv,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text</a:t>
            </a:r>
            <a:endParaRPr sz="1400">
              <a:latin typeface="Arial"/>
              <a:cs typeface="Arial"/>
            </a:endParaRPr>
          </a:p>
          <a:p>
            <a:pPr marL="800735" marR="5080" lvl="1" indent="-336550">
              <a:lnSpc>
                <a:spcPct val="150000"/>
              </a:lnSpc>
              <a:buChar char="○"/>
              <a:tabLst>
                <a:tab pos="800735" algn="l"/>
              </a:tabLst>
            </a:pPr>
            <a:r>
              <a:rPr sz="1400" dirty="0">
                <a:latin typeface="Arial"/>
                <a:cs typeface="Arial"/>
              </a:rPr>
              <a:t>option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DataFrameReader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has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default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options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source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format,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overridden</a:t>
            </a:r>
            <a:endParaRPr sz="1400">
              <a:latin typeface="Arial"/>
              <a:cs typeface="Arial"/>
            </a:endParaRPr>
          </a:p>
          <a:p>
            <a:pPr marL="800735" marR="48260" lvl="1" indent="-336550">
              <a:lnSpc>
                <a:spcPct val="150000"/>
              </a:lnSpc>
              <a:buChar char="○"/>
              <a:tabLst>
                <a:tab pos="800735" algn="l"/>
              </a:tabLst>
            </a:pPr>
            <a:r>
              <a:rPr sz="1400" spc="-10" dirty="0">
                <a:latin typeface="Arial"/>
                <a:cs typeface="Arial"/>
              </a:rPr>
              <a:t>schema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Some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sources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schema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embedded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inside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files,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i.e., </a:t>
            </a:r>
            <a:r>
              <a:rPr sz="1400" dirty="0">
                <a:latin typeface="Arial"/>
                <a:cs typeface="Arial"/>
              </a:rPr>
              <a:t>Parquet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ORC.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other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formats,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provide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schema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6450" y="3019173"/>
            <a:ext cx="6167120" cy="1332230"/>
            <a:chOff x="496450" y="3019173"/>
            <a:chExt cx="6167120" cy="13322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3028698"/>
              <a:ext cx="6147993" cy="13129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1213" y="3023935"/>
              <a:ext cx="6157595" cy="1322705"/>
            </a:xfrm>
            <a:custGeom>
              <a:avLst/>
              <a:gdLst/>
              <a:ahLst/>
              <a:cxnLst/>
              <a:rect l="l" t="t" r="r" b="b"/>
              <a:pathLst>
                <a:path w="6157595" h="1322704">
                  <a:moveTo>
                    <a:pt x="0" y="1322451"/>
                  </a:moveTo>
                  <a:lnTo>
                    <a:pt x="6157531" y="1322451"/>
                  </a:lnTo>
                  <a:lnTo>
                    <a:pt x="6157531" y="0"/>
                  </a:lnTo>
                  <a:lnTo>
                    <a:pt x="0" y="0"/>
                  </a:lnTo>
                  <a:lnTo>
                    <a:pt x="0" y="1322451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Working</a:t>
            </a:r>
            <a:r>
              <a:rPr spc="110" dirty="0"/>
              <a:t> </a:t>
            </a:r>
            <a:r>
              <a:rPr dirty="0"/>
              <a:t>with</a:t>
            </a:r>
            <a:r>
              <a:rPr spc="110" dirty="0"/>
              <a:t> </a:t>
            </a:r>
            <a:r>
              <a:rPr spc="-185" dirty="0"/>
              <a:t>CSV</a:t>
            </a:r>
            <a:r>
              <a:rPr spc="110" dirty="0"/>
              <a:t> </a:t>
            </a:r>
            <a:r>
              <a:rPr spc="-10" dirty="0"/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5192" y="889888"/>
            <a:ext cx="7557134" cy="194563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940"/>
              </a:spcBef>
              <a:buChar char="●"/>
              <a:tabLst>
                <a:tab pos="347980" algn="l"/>
              </a:tabLst>
            </a:pPr>
            <a:r>
              <a:rPr sz="1400" dirty="0">
                <a:latin typeface="Arial"/>
                <a:cs typeface="Arial"/>
              </a:rPr>
              <a:t>One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commonly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formats</a:t>
            </a:r>
            <a:endParaRPr sz="1400">
              <a:latin typeface="Arial"/>
              <a:cs typeface="Arial"/>
            </a:endParaRPr>
          </a:p>
          <a:p>
            <a:pPr marL="348615" marR="5080" indent="-336550">
              <a:lnSpc>
                <a:spcPct val="150000"/>
              </a:lnSpc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Databricks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connect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sources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like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Cloud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Storage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Services, </a:t>
            </a:r>
            <a:r>
              <a:rPr sz="1400" dirty="0">
                <a:latin typeface="Arial"/>
                <a:cs typeface="Arial"/>
              </a:rPr>
              <a:t>Databricks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System,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HADOOP</a:t>
            </a:r>
            <a:endParaRPr sz="14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840"/>
              </a:spcBef>
              <a:buChar char="●"/>
              <a:tabLst>
                <a:tab pos="347980" algn="l"/>
              </a:tabLst>
            </a:pPr>
            <a:r>
              <a:rPr sz="1400" spc="-25" dirty="0">
                <a:latin typeface="Arial"/>
                <a:cs typeface="Arial"/>
              </a:rPr>
              <a:t>Read</a:t>
            </a:r>
            <a:r>
              <a:rPr sz="1400" dirty="0">
                <a:latin typeface="Arial"/>
                <a:cs typeface="Arial"/>
              </a:rPr>
              <a:t> the data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 the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DataFrameReader</a:t>
            </a:r>
            <a:r>
              <a:rPr sz="1400" dirty="0">
                <a:latin typeface="Arial"/>
                <a:cs typeface="Arial"/>
              </a:rPr>
              <a:t> by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passing all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0" dirty="0">
                <a:latin typeface="Arial"/>
                <a:cs typeface="Arial"/>
              </a:rPr>
              <a:t>necessary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details</a:t>
            </a:r>
            <a:endParaRPr sz="1400">
              <a:latin typeface="Arial"/>
              <a:cs typeface="Arial"/>
            </a:endParaRPr>
          </a:p>
          <a:p>
            <a:pPr marL="348615" marR="278130" indent="-336550">
              <a:lnSpc>
                <a:spcPct val="150000"/>
              </a:lnSpc>
              <a:buChar char="●"/>
              <a:tabLst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Apply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DataFrame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APIs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transform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push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respective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sources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by </a:t>
            </a:r>
            <a:r>
              <a:rPr sz="1400" dirty="0">
                <a:latin typeface="Arial"/>
                <a:cs typeface="Arial"/>
              </a:rPr>
              <a:t>executing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actions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FA4A6-7A31-4E40-AC26-F95B8D6BF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E13801A-2757-4CFD-8DBF-3222DAD870E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7874"/>
            <a:ext cx="70104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942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450" y="921133"/>
            <a:ext cx="6129655" cy="3147695"/>
            <a:chOff x="496450" y="921133"/>
            <a:chExt cx="6129655" cy="3147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930658"/>
              <a:ext cx="6110173" cy="31283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1213" y="925896"/>
              <a:ext cx="6120130" cy="3138170"/>
            </a:xfrm>
            <a:custGeom>
              <a:avLst/>
              <a:gdLst/>
              <a:ahLst/>
              <a:cxnLst/>
              <a:rect l="l" t="t" r="r" b="b"/>
              <a:pathLst>
                <a:path w="6120130" h="3138170">
                  <a:moveTo>
                    <a:pt x="0" y="3137916"/>
                  </a:moveTo>
                  <a:lnTo>
                    <a:pt x="6119698" y="3137916"/>
                  </a:lnTo>
                  <a:lnTo>
                    <a:pt x="6119698" y="0"/>
                  </a:lnTo>
                  <a:lnTo>
                    <a:pt x="0" y="0"/>
                  </a:lnTo>
                  <a:lnTo>
                    <a:pt x="0" y="3137916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16951" y="2140728"/>
              <a:ext cx="1259840" cy="257175"/>
            </a:xfrm>
            <a:custGeom>
              <a:avLst/>
              <a:gdLst/>
              <a:ahLst/>
              <a:cxnLst/>
              <a:rect l="l" t="t" r="r" b="b"/>
              <a:pathLst>
                <a:path w="1259839" h="257175">
                  <a:moveTo>
                    <a:pt x="0" y="256802"/>
                  </a:moveTo>
                  <a:lnTo>
                    <a:pt x="1259701" y="256802"/>
                  </a:lnTo>
                  <a:lnTo>
                    <a:pt x="1259701" y="0"/>
                  </a:lnTo>
                  <a:lnTo>
                    <a:pt x="0" y="0"/>
                  </a:lnTo>
                  <a:lnTo>
                    <a:pt x="0" y="256802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Working</a:t>
            </a:r>
            <a:r>
              <a:rPr spc="110" dirty="0"/>
              <a:t> </a:t>
            </a:r>
            <a:r>
              <a:rPr dirty="0"/>
              <a:t>with</a:t>
            </a:r>
            <a:r>
              <a:rPr spc="110" dirty="0"/>
              <a:t> </a:t>
            </a:r>
            <a:r>
              <a:rPr spc="-185" dirty="0"/>
              <a:t>CSV</a:t>
            </a:r>
            <a:r>
              <a:rPr spc="110" dirty="0"/>
              <a:t> </a:t>
            </a:r>
            <a:r>
              <a:rPr spc="-10" dirty="0"/>
              <a:t>files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910" y="4051598"/>
            <a:ext cx="4565015" cy="70929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334"/>
              </a:spcBef>
              <a:buChar char="●"/>
              <a:tabLst>
                <a:tab pos="340360" algn="l"/>
              </a:tabLst>
            </a:pPr>
            <a:r>
              <a:rPr sz="1300" spc="-10" dirty="0">
                <a:latin typeface="Arial"/>
                <a:cs typeface="Arial"/>
              </a:rPr>
              <a:t>spark.read.format(..)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returns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DataFrame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object</a:t>
            </a:r>
            <a:endParaRPr sz="1300">
              <a:latin typeface="Arial"/>
              <a:cs typeface="Arial"/>
            </a:endParaRPr>
          </a:p>
          <a:p>
            <a:pPr marL="340360" indent="-327660">
              <a:lnSpc>
                <a:spcPct val="100000"/>
              </a:lnSpc>
              <a:spcBef>
                <a:spcPts val="229"/>
              </a:spcBef>
              <a:buChar char="●"/>
              <a:tabLst>
                <a:tab pos="340360" algn="l"/>
              </a:tabLst>
            </a:pPr>
            <a:r>
              <a:rPr sz="1300" dirty="0">
                <a:latin typeface="Arial"/>
                <a:cs typeface="Arial"/>
              </a:rPr>
              <a:t>Option</a:t>
            </a:r>
            <a:r>
              <a:rPr sz="1300" spc="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“inferSchema”</a:t>
            </a:r>
            <a:r>
              <a:rPr sz="1300" spc="6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infers</a:t>
            </a:r>
            <a:r>
              <a:rPr sz="1300" spc="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65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schema</a:t>
            </a:r>
            <a:r>
              <a:rPr sz="1300" spc="6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for</a:t>
            </a:r>
            <a:r>
              <a:rPr sz="1300" spc="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each</a:t>
            </a:r>
            <a:r>
              <a:rPr sz="1300" spc="6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column</a:t>
            </a:r>
            <a:endParaRPr sz="1300">
              <a:latin typeface="Arial"/>
              <a:cs typeface="Arial"/>
            </a:endParaRPr>
          </a:p>
          <a:p>
            <a:pPr marL="340360" indent="-327660">
              <a:lnSpc>
                <a:spcPct val="100000"/>
              </a:lnSpc>
              <a:spcBef>
                <a:spcPts val="235"/>
              </a:spcBef>
              <a:buChar char="●"/>
              <a:tabLst>
                <a:tab pos="340360" algn="l"/>
              </a:tabLst>
            </a:pPr>
            <a:r>
              <a:rPr sz="1300" dirty="0">
                <a:latin typeface="Arial"/>
                <a:cs typeface="Arial"/>
              </a:rPr>
              <a:t>Option</a:t>
            </a:r>
            <a:r>
              <a:rPr sz="1300" spc="25" dirty="0">
                <a:latin typeface="Arial"/>
                <a:cs typeface="Arial"/>
              </a:rPr>
              <a:t> </a:t>
            </a:r>
            <a:r>
              <a:rPr sz="1300" spc="55" dirty="0">
                <a:latin typeface="Arial"/>
                <a:cs typeface="Arial"/>
              </a:rPr>
              <a:t>“header”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treats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first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record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spc="-65" dirty="0">
                <a:latin typeface="Arial"/>
                <a:cs typeface="Arial"/>
              </a:rPr>
              <a:t>as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header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record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Working</a:t>
            </a:r>
            <a:r>
              <a:rPr spc="110" dirty="0"/>
              <a:t> </a:t>
            </a:r>
            <a:r>
              <a:rPr dirty="0"/>
              <a:t>with</a:t>
            </a:r>
            <a:r>
              <a:rPr spc="110" dirty="0"/>
              <a:t> </a:t>
            </a:r>
            <a:r>
              <a:rPr spc="-185" dirty="0"/>
              <a:t>CSV</a:t>
            </a:r>
            <a:r>
              <a:rPr spc="110" dirty="0"/>
              <a:t> </a:t>
            </a:r>
            <a:r>
              <a:rPr spc="-10" dirty="0"/>
              <a:t>files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0242" y="2875292"/>
            <a:ext cx="6439535" cy="792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280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</a:tabLst>
            </a:pPr>
            <a:r>
              <a:rPr sz="1400" spc="-10" dirty="0">
                <a:latin typeface="Arial"/>
                <a:cs typeface="Arial"/>
              </a:rPr>
              <a:t>df.show(..)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action,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brings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transformed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60" dirty="0">
                <a:latin typeface="Arial"/>
                <a:cs typeface="Arial"/>
              </a:rPr>
              <a:t>to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Driver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node</a:t>
            </a:r>
            <a:endParaRPr sz="1400">
              <a:latin typeface="Arial"/>
              <a:cs typeface="Arial"/>
            </a:endParaRPr>
          </a:p>
          <a:p>
            <a:pPr marL="348615" marR="260350" indent="-336550">
              <a:lnSpc>
                <a:spcPct val="100000"/>
              </a:lnSpc>
              <a:spcBef>
                <a:spcPts val="1000"/>
              </a:spcBef>
              <a:buChar char="●"/>
              <a:tabLst>
                <a:tab pos="348615" algn="l"/>
              </a:tabLst>
            </a:pPr>
            <a:r>
              <a:rPr sz="1400" spc="-25" dirty="0">
                <a:latin typeface="Arial"/>
                <a:cs typeface="Arial"/>
              </a:rPr>
              <a:t>Spark</a:t>
            </a:r>
            <a:r>
              <a:rPr sz="1400" spc="-10" dirty="0">
                <a:latin typeface="Arial"/>
                <a:cs typeface="Arial"/>
              </a:rPr>
              <a:t> executes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transformations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present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Lineage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(DAG),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an </a:t>
            </a:r>
            <a:r>
              <a:rPr sz="1400" dirty="0">
                <a:latin typeface="Arial"/>
                <a:cs typeface="Arial"/>
              </a:rPr>
              <a:t>action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triggered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6427" y="921118"/>
            <a:ext cx="8236584" cy="1778000"/>
            <a:chOff x="506427" y="921118"/>
            <a:chExt cx="8236584" cy="17780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30643"/>
              <a:ext cx="8217179" cy="17004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190" y="925880"/>
              <a:ext cx="8227059" cy="1768475"/>
            </a:xfrm>
            <a:custGeom>
              <a:avLst/>
              <a:gdLst/>
              <a:ahLst/>
              <a:cxnLst/>
              <a:rect l="l" t="t" r="r" b="b"/>
              <a:pathLst>
                <a:path w="8227059" h="1768475">
                  <a:moveTo>
                    <a:pt x="0" y="1767954"/>
                  </a:moveTo>
                  <a:lnTo>
                    <a:pt x="8226704" y="1767954"/>
                  </a:lnTo>
                  <a:lnTo>
                    <a:pt x="8226704" y="0"/>
                  </a:lnTo>
                  <a:lnTo>
                    <a:pt x="0" y="0"/>
                  </a:lnTo>
                  <a:lnTo>
                    <a:pt x="0" y="1767954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Defining</a:t>
            </a:r>
            <a:r>
              <a:rPr spc="195" dirty="0"/>
              <a:t> </a:t>
            </a:r>
            <a:r>
              <a:rPr dirty="0"/>
              <a:t>Own</a:t>
            </a:r>
            <a:r>
              <a:rPr spc="195" dirty="0"/>
              <a:t> </a:t>
            </a:r>
            <a:r>
              <a:rPr spc="-55" dirty="0"/>
              <a:t>Schema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6450" y="921122"/>
            <a:ext cx="6983095" cy="3394075"/>
            <a:chOff x="496450" y="921122"/>
            <a:chExt cx="6983095" cy="33940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930647"/>
              <a:ext cx="6963676" cy="33745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1213" y="925884"/>
              <a:ext cx="6973570" cy="3384550"/>
            </a:xfrm>
            <a:custGeom>
              <a:avLst/>
              <a:gdLst/>
              <a:ahLst/>
              <a:cxnLst/>
              <a:rect l="l" t="t" r="r" b="b"/>
              <a:pathLst>
                <a:path w="6973570" h="3384550">
                  <a:moveTo>
                    <a:pt x="0" y="3384029"/>
                  </a:moveTo>
                  <a:lnTo>
                    <a:pt x="6973201" y="3384029"/>
                  </a:lnTo>
                  <a:lnTo>
                    <a:pt x="6973201" y="0"/>
                  </a:lnTo>
                  <a:lnTo>
                    <a:pt x="0" y="0"/>
                  </a:lnTo>
                  <a:lnTo>
                    <a:pt x="0" y="3384029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Defining</a:t>
            </a:r>
            <a:r>
              <a:rPr spc="195" dirty="0"/>
              <a:t> </a:t>
            </a:r>
            <a:r>
              <a:rPr dirty="0"/>
              <a:t>Own</a:t>
            </a:r>
            <a:r>
              <a:rPr spc="195" dirty="0"/>
              <a:t> </a:t>
            </a:r>
            <a:r>
              <a:rPr spc="-55" dirty="0"/>
              <a:t>Schema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06427" y="921129"/>
            <a:ext cx="6903084" cy="3592195"/>
            <a:chOff x="506427" y="921129"/>
            <a:chExt cx="6903084" cy="35921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30654"/>
              <a:ext cx="6883473" cy="35398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1190" y="925892"/>
              <a:ext cx="6893559" cy="3582670"/>
            </a:xfrm>
            <a:custGeom>
              <a:avLst/>
              <a:gdLst/>
              <a:ahLst/>
              <a:cxnLst/>
              <a:rect l="l" t="t" r="r" b="b"/>
              <a:pathLst>
                <a:path w="6893559" h="3582670">
                  <a:moveTo>
                    <a:pt x="0" y="3582047"/>
                  </a:moveTo>
                  <a:lnTo>
                    <a:pt x="6893001" y="3582047"/>
                  </a:lnTo>
                  <a:lnTo>
                    <a:pt x="6893001" y="0"/>
                  </a:lnTo>
                  <a:lnTo>
                    <a:pt x="0" y="0"/>
                  </a:lnTo>
                  <a:lnTo>
                    <a:pt x="0" y="358204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Defining</a:t>
            </a:r>
            <a:r>
              <a:rPr spc="195" dirty="0"/>
              <a:t> </a:t>
            </a:r>
            <a:r>
              <a:rPr dirty="0"/>
              <a:t>Own</a:t>
            </a:r>
            <a:r>
              <a:rPr spc="195" dirty="0"/>
              <a:t> </a:t>
            </a:r>
            <a:r>
              <a:rPr spc="-55" dirty="0"/>
              <a:t>Schema</a:t>
            </a:r>
          </a:p>
        </p:txBody>
      </p:sp>
      <p:sp>
        <p:nvSpPr>
          <p:cNvPr id="3" name="object 3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6450" y="921130"/>
            <a:ext cx="7263765" cy="1457325"/>
            <a:chOff x="496450" y="921130"/>
            <a:chExt cx="7263765" cy="1457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930656"/>
              <a:ext cx="7244372" cy="14108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1213" y="925893"/>
              <a:ext cx="7254240" cy="1447800"/>
            </a:xfrm>
            <a:custGeom>
              <a:avLst/>
              <a:gdLst/>
              <a:ahLst/>
              <a:cxnLst/>
              <a:rect l="l" t="t" r="r" b="b"/>
              <a:pathLst>
                <a:path w="7254240" h="1447800">
                  <a:moveTo>
                    <a:pt x="0" y="1447546"/>
                  </a:moveTo>
                  <a:lnTo>
                    <a:pt x="7253897" y="1447546"/>
                  </a:lnTo>
                  <a:lnTo>
                    <a:pt x="7253897" y="0"/>
                  </a:lnTo>
                  <a:lnTo>
                    <a:pt x="0" y="0"/>
                  </a:lnTo>
                  <a:lnTo>
                    <a:pt x="0" y="1447546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449643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Selecting</a:t>
            </a:r>
            <a:r>
              <a:rPr spc="-110" dirty="0"/>
              <a:t> </a:t>
            </a:r>
            <a:r>
              <a:rPr spc="-10" dirty="0"/>
              <a:t>DataFrame</a:t>
            </a:r>
            <a:r>
              <a:rPr spc="-105" dirty="0"/>
              <a:t> </a:t>
            </a:r>
            <a:r>
              <a:rPr spc="-10" dirty="0"/>
              <a:t>Columns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06427" y="921130"/>
            <a:ext cx="7624445" cy="1527175"/>
            <a:chOff x="506427" y="921130"/>
            <a:chExt cx="7624445" cy="1527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930655"/>
              <a:ext cx="7605368" cy="146306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11190" y="925893"/>
              <a:ext cx="7614920" cy="1517650"/>
            </a:xfrm>
            <a:custGeom>
              <a:avLst/>
              <a:gdLst/>
              <a:ahLst/>
              <a:cxnLst/>
              <a:rect l="l" t="t" r="r" b="b"/>
              <a:pathLst>
                <a:path w="7614920" h="1517650">
                  <a:moveTo>
                    <a:pt x="0" y="1517192"/>
                  </a:moveTo>
                  <a:lnTo>
                    <a:pt x="7614894" y="1517192"/>
                  </a:lnTo>
                  <a:lnTo>
                    <a:pt x="7614894" y="0"/>
                  </a:lnTo>
                  <a:lnTo>
                    <a:pt x="0" y="0"/>
                  </a:lnTo>
                  <a:lnTo>
                    <a:pt x="0" y="1517192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06427" y="2531050"/>
            <a:ext cx="7624445" cy="2305685"/>
            <a:chOff x="506427" y="2531050"/>
            <a:chExt cx="7624445" cy="23056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952" y="2540575"/>
              <a:ext cx="7605367" cy="22285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190" y="2535812"/>
              <a:ext cx="7614920" cy="2296160"/>
            </a:xfrm>
            <a:custGeom>
              <a:avLst/>
              <a:gdLst/>
              <a:ahLst/>
              <a:cxnLst/>
              <a:rect l="l" t="t" r="r" b="b"/>
              <a:pathLst>
                <a:path w="7614920" h="2296160">
                  <a:moveTo>
                    <a:pt x="0" y="2295867"/>
                  </a:moveTo>
                  <a:lnTo>
                    <a:pt x="7614894" y="2295867"/>
                  </a:lnTo>
                  <a:lnTo>
                    <a:pt x="7614894" y="0"/>
                  </a:lnTo>
                  <a:lnTo>
                    <a:pt x="0" y="0"/>
                  </a:lnTo>
                  <a:lnTo>
                    <a:pt x="0" y="229586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Renaming</a:t>
            </a:r>
            <a:r>
              <a:rPr spc="-160" dirty="0"/>
              <a:t> </a:t>
            </a:r>
            <a:r>
              <a:rPr spc="-10" dirty="0"/>
              <a:t>Columns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6450" y="921130"/>
            <a:ext cx="6149340" cy="1602105"/>
            <a:chOff x="496450" y="921130"/>
            <a:chExt cx="6149340" cy="16021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930655"/>
              <a:ext cx="6129870" cy="15567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1213" y="925893"/>
              <a:ext cx="6139815" cy="1592580"/>
            </a:xfrm>
            <a:custGeom>
              <a:avLst/>
              <a:gdLst/>
              <a:ahLst/>
              <a:cxnLst/>
              <a:rect l="l" t="t" r="r" b="b"/>
              <a:pathLst>
                <a:path w="6139815" h="1592580">
                  <a:moveTo>
                    <a:pt x="0" y="1592516"/>
                  </a:moveTo>
                  <a:lnTo>
                    <a:pt x="6139395" y="1592516"/>
                  </a:lnTo>
                  <a:lnTo>
                    <a:pt x="6139395" y="0"/>
                  </a:lnTo>
                  <a:lnTo>
                    <a:pt x="0" y="0"/>
                  </a:lnTo>
                  <a:lnTo>
                    <a:pt x="0" y="1592516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450" y="921120"/>
            <a:ext cx="7160895" cy="3510915"/>
            <a:chOff x="496450" y="921120"/>
            <a:chExt cx="7160895" cy="35109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975" y="930645"/>
              <a:ext cx="7141387" cy="34697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1213" y="925883"/>
              <a:ext cx="7151370" cy="3501390"/>
            </a:xfrm>
            <a:custGeom>
              <a:avLst/>
              <a:gdLst/>
              <a:ahLst/>
              <a:cxnLst/>
              <a:rect l="l" t="t" r="r" b="b"/>
              <a:pathLst>
                <a:path w="7151370" h="3501390">
                  <a:moveTo>
                    <a:pt x="0" y="3500780"/>
                  </a:moveTo>
                  <a:lnTo>
                    <a:pt x="7150912" y="3500780"/>
                  </a:lnTo>
                  <a:lnTo>
                    <a:pt x="7150912" y="0"/>
                  </a:lnTo>
                  <a:lnTo>
                    <a:pt x="0" y="0"/>
                  </a:lnTo>
                  <a:lnTo>
                    <a:pt x="0" y="3500780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6801" y="3659596"/>
              <a:ext cx="1020444" cy="191135"/>
            </a:xfrm>
            <a:custGeom>
              <a:avLst/>
              <a:gdLst/>
              <a:ahLst/>
              <a:cxnLst/>
              <a:rect l="l" t="t" r="r" b="b"/>
              <a:pathLst>
                <a:path w="1020444" h="191135">
                  <a:moveTo>
                    <a:pt x="0" y="190802"/>
                  </a:moveTo>
                  <a:lnTo>
                    <a:pt x="1020301" y="190802"/>
                  </a:lnTo>
                  <a:lnTo>
                    <a:pt x="1020301" y="0"/>
                  </a:lnTo>
                  <a:lnTo>
                    <a:pt x="0" y="0"/>
                  </a:lnTo>
                  <a:lnTo>
                    <a:pt x="0" y="190802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Renaming</a:t>
            </a:r>
            <a:r>
              <a:rPr spc="-160" dirty="0"/>
              <a:t> </a:t>
            </a:r>
            <a:r>
              <a:rPr spc="-10" dirty="0"/>
              <a:t>Columns</a:t>
            </a:r>
          </a:p>
        </p:txBody>
      </p:sp>
      <p:sp>
        <p:nvSpPr>
          <p:cNvPr id="7" name="object 7"/>
          <p:cNvSpPr/>
          <p:nvPr/>
        </p:nvSpPr>
        <p:spPr>
          <a:xfrm>
            <a:off x="4977104" y="359994"/>
            <a:ext cx="407034" cy="407034"/>
          </a:xfrm>
          <a:custGeom>
            <a:avLst/>
            <a:gdLst/>
            <a:ahLst/>
            <a:cxnLst/>
            <a:rect l="l" t="t" r="r" b="b"/>
            <a:pathLst>
              <a:path w="407035" h="407034">
                <a:moveTo>
                  <a:pt x="203390" y="0"/>
                </a:moveTo>
                <a:lnTo>
                  <a:pt x="156754" y="5372"/>
                </a:lnTo>
                <a:lnTo>
                  <a:pt x="113943" y="20675"/>
                </a:lnTo>
                <a:lnTo>
                  <a:pt x="76179" y="44686"/>
                </a:lnTo>
                <a:lnTo>
                  <a:pt x="44681" y="76186"/>
                </a:lnTo>
                <a:lnTo>
                  <a:pt x="20672" y="113953"/>
                </a:lnTo>
                <a:lnTo>
                  <a:pt x="5371" y="156766"/>
                </a:lnTo>
                <a:lnTo>
                  <a:pt x="0" y="203403"/>
                </a:lnTo>
                <a:lnTo>
                  <a:pt x="5371" y="250040"/>
                </a:lnTo>
                <a:lnTo>
                  <a:pt x="20672" y="292852"/>
                </a:lnTo>
                <a:lnTo>
                  <a:pt x="44681" y="330619"/>
                </a:lnTo>
                <a:lnTo>
                  <a:pt x="76179" y="362119"/>
                </a:lnTo>
                <a:lnTo>
                  <a:pt x="113943" y="386131"/>
                </a:lnTo>
                <a:lnTo>
                  <a:pt x="156754" y="401434"/>
                </a:lnTo>
                <a:lnTo>
                  <a:pt x="203390" y="406806"/>
                </a:lnTo>
                <a:lnTo>
                  <a:pt x="250031" y="401434"/>
                </a:lnTo>
                <a:lnTo>
                  <a:pt x="292845" y="386131"/>
                </a:lnTo>
                <a:lnTo>
                  <a:pt x="330612" y="362119"/>
                </a:lnTo>
                <a:lnTo>
                  <a:pt x="362110" y="330619"/>
                </a:lnTo>
                <a:lnTo>
                  <a:pt x="386120" y="292852"/>
                </a:lnTo>
                <a:lnTo>
                  <a:pt x="401422" y="250040"/>
                </a:lnTo>
                <a:lnTo>
                  <a:pt x="406793" y="203403"/>
                </a:lnTo>
                <a:lnTo>
                  <a:pt x="402849" y="163535"/>
                </a:lnTo>
                <a:lnTo>
                  <a:pt x="391312" y="125564"/>
                </a:lnTo>
                <a:lnTo>
                  <a:pt x="372621" y="90556"/>
                </a:lnTo>
                <a:lnTo>
                  <a:pt x="347218" y="59575"/>
                </a:lnTo>
                <a:lnTo>
                  <a:pt x="316242" y="34177"/>
                </a:lnTo>
                <a:lnTo>
                  <a:pt x="281233" y="15486"/>
                </a:lnTo>
                <a:lnTo>
                  <a:pt x="243260" y="3945"/>
                </a:lnTo>
                <a:lnTo>
                  <a:pt x="203390" y="0"/>
                </a:lnTo>
                <a:close/>
              </a:path>
            </a:pathLst>
          </a:custGeom>
          <a:solidFill>
            <a:srgbClr val="039E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09705" y="43690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7527" y="921118"/>
            <a:ext cx="6173470" cy="2768600"/>
            <a:chOff x="497527" y="921118"/>
            <a:chExt cx="6173470" cy="2768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052" y="930643"/>
              <a:ext cx="6154191" cy="27440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02290" y="925880"/>
              <a:ext cx="6163945" cy="2759075"/>
            </a:xfrm>
            <a:custGeom>
              <a:avLst/>
              <a:gdLst/>
              <a:ahLst/>
              <a:cxnLst/>
              <a:rect l="l" t="t" r="r" b="b"/>
              <a:pathLst>
                <a:path w="6163945" h="2759075">
                  <a:moveTo>
                    <a:pt x="0" y="2758528"/>
                  </a:moveTo>
                  <a:lnTo>
                    <a:pt x="6163716" y="2758528"/>
                  </a:lnTo>
                  <a:lnTo>
                    <a:pt x="6163716" y="0"/>
                  </a:lnTo>
                  <a:lnTo>
                    <a:pt x="0" y="0"/>
                  </a:lnTo>
                  <a:lnTo>
                    <a:pt x="0" y="2758528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6047" y="2732699"/>
              <a:ext cx="1650364" cy="145415"/>
            </a:xfrm>
            <a:custGeom>
              <a:avLst/>
              <a:gdLst/>
              <a:ahLst/>
              <a:cxnLst/>
              <a:rect l="l" t="t" r="r" b="b"/>
              <a:pathLst>
                <a:path w="1650364" h="145414">
                  <a:moveTo>
                    <a:pt x="0" y="144904"/>
                  </a:moveTo>
                  <a:lnTo>
                    <a:pt x="1650301" y="144904"/>
                  </a:lnTo>
                  <a:lnTo>
                    <a:pt x="1650301" y="0"/>
                  </a:lnTo>
                  <a:lnTo>
                    <a:pt x="0" y="0"/>
                  </a:lnTo>
                  <a:lnTo>
                    <a:pt x="0" y="144904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44297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Changing</a:t>
            </a:r>
            <a:r>
              <a:rPr spc="-20" dirty="0"/>
              <a:t> </a:t>
            </a:r>
            <a:r>
              <a:rPr dirty="0"/>
              <a:t>Columns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spc="-30" dirty="0"/>
              <a:t>Type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6427" y="1008204"/>
            <a:ext cx="7021195" cy="2921635"/>
            <a:chOff x="506427" y="1008204"/>
            <a:chExt cx="7021195" cy="2921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952" y="1017729"/>
              <a:ext cx="7002078" cy="282476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1190" y="1012967"/>
              <a:ext cx="7011670" cy="2912110"/>
            </a:xfrm>
            <a:custGeom>
              <a:avLst/>
              <a:gdLst/>
              <a:ahLst/>
              <a:cxnLst/>
              <a:rect l="l" t="t" r="r" b="b"/>
              <a:pathLst>
                <a:path w="7011670" h="2912110">
                  <a:moveTo>
                    <a:pt x="0" y="2912097"/>
                  </a:moveTo>
                  <a:lnTo>
                    <a:pt x="7011606" y="2912097"/>
                  </a:lnTo>
                  <a:lnTo>
                    <a:pt x="7011606" y="0"/>
                  </a:lnTo>
                  <a:lnTo>
                    <a:pt x="0" y="0"/>
                  </a:lnTo>
                  <a:lnTo>
                    <a:pt x="0" y="2912097"/>
                  </a:lnTo>
                  <a:close/>
                </a:path>
              </a:pathLst>
            </a:custGeom>
            <a:ln w="9525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11449" y="2837451"/>
              <a:ext cx="898525" cy="802640"/>
            </a:xfrm>
            <a:custGeom>
              <a:avLst/>
              <a:gdLst/>
              <a:ahLst/>
              <a:cxnLst/>
              <a:rect l="l" t="t" r="r" b="b"/>
              <a:pathLst>
                <a:path w="898525" h="802639">
                  <a:moveTo>
                    <a:pt x="0" y="802203"/>
                  </a:moveTo>
                  <a:lnTo>
                    <a:pt x="898197" y="802203"/>
                  </a:lnTo>
                  <a:lnTo>
                    <a:pt x="898197" y="0"/>
                  </a:lnTo>
                  <a:lnTo>
                    <a:pt x="0" y="0"/>
                  </a:lnTo>
                  <a:lnTo>
                    <a:pt x="0" y="802203"/>
                  </a:lnTo>
                  <a:close/>
                </a:path>
              </a:pathLst>
            </a:custGeom>
            <a:ln w="38100">
              <a:solidFill>
                <a:srgbClr val="039E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8977" y="315976"/>
            <a:ext cx="488759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Adding</a:t>
            </a:r>
            <a:r>
              <a:rPr spc="-50" dirty="0"/>
              <a:t> </a:t>
            </a:r>
            <a:r>
              <a:rPr dirty="0"/>
              <a:t>Columns</a:t>
            </a:r>
            <a:r>
              <a:rPr spc="-50" dirty="0"/>
              <a:t> </a:t>
            </a:r>
            <a:r>
              <a:rPr spc="105" dirty="0"/>
              <a:t>to</a:t>
            </a:r>
            <a:r>
              <a:rPr spc="-5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10" dirty="0"/>
              <a:t>DataFrame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16795</TotalTime>
  <Words>4534</Words>
  <Application>Microsoft Office PowerPoint</Application>
  <PresentationFormat>On-screen Show (16:9)</PresentationFormat>
  <Paragraphs>831</Paragraphs>
  <Slides>136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4" baseType="lpstr">
      <vt:lpstr>MS PGothic</vt:lpstr>
      <vt:lpstr>Arial</vt:lpstr>
      <vt:lpstr>Arial Narrow</vt:lpstr>
      <vt:lpstr>Calibri</vt:lpstr>
      <vt:lpstr>Symbol</vt:lpstr>
      <vt:lpstr>Times New Roman</vt:lpstr>
      <vt:lpstr>Trebuchet MS</vt:lpstr>
      <vt:lpstr>Office Theme</vt:lpstr>
      <vt:lpstr>PowerPoint Presentation</vt:lpstr>
      <vt:lpstr>Table of Content</vt:lpstr>
      <vt:lpstr>Prerequisite   HDFS  MR  Hive Any one programming Language  Scala  Java  Python   and SQL   </vt:lpstr>
      <vt:lpstr>Apache Spark is a unified analytics engine for large-scale data processing and machine learning</vt:lpstr>
      <vt:lpstr>Evolution of Unified Analytics Engine</vt:lpstr>
      <vt:lpstr>PowerPoint Presentation</vt:lpstr>
      <vt:lpstr>Spark Framework</vt:lpstr>
      <vt:lpstr>Data Layer</vt:lpstr>
      <vt:lpstr>PowerPoint Presentation</vt:lpstr>
      <vt:lpstr>Apache Spark</vt:lpstr>
      <vt:lpstr>Spark Integration</vt:lpstr>
      <vt:lpstr>Apache Spark</vt:lpstr>
      <vt:lpstr>Spark API</vt:lpstr>
      <vt:lpstr>MapReduce vs Spark</vt:lpstr>
      <vt:lpstr>Beyond MapReduce</vt:lpstr>
      <vt:lpstr>Apache Spark Ecosystem</vt:lpstr>
      <vt:lpstr>Apache Spark Ecosystem</vt:lpstr>
      <vt:lpstr>Apache Spark History</vt:lpstr>
      <vt:lpstr>Spark - Pillars</vt:lpstr>
      <vt:lpstr>Resilient Distributed Dataset (RDD) </vt:lpstr>
      <vt:lpstr>RDD </vt:lpstr>
      <vt:lpstr>PowerPoint Presentation</vt:lpstr>
      <vt:lpstr>PowerPoint Presentation</vt:lpstr>
      <vt:lpstr>PowerPoint Presentation</vt:lpstr>
      <vt:lpstr>PowerPoint Presentation</vt:lpstr>
      <vt:lpstr>Execution sequence</vt:lpstr>
      <vt:lpstr>PowerPoint Presentation</vt:lpstr>
      <vt:lpstr>Architecture components</vt:lpstr>
      <vt:lpstr>Spark cluster execution</vt:lpstr>
      <vt:lpstr>Resilient Distributed Dataset (RDD)</vt:lpstr>
      <vt:lpstr>Resilient Distributed Dataset (RDD)</vt:lpstr>
      <vt:lpstr>Direct Acyclic Graph (DAG)</vt:lpstr>
      <vt:lpstr>Spark Program Lifecycle</vt:lpstr>
      <vt:lpstr>RDD Operations - Transformations</vt:lpstr>
      <vt:lpstr>Transformations</vt:lpstr>
      <vt:lpstr>Narrow Vs Wide Transformations</vt:lpstr>
      <vt:lpstr>PowerPoint Presentation</vt:lpstr>
      <vt:lpstr>Transformations</vt:lpstr>
      <vt:lpstr>Transformations</vt:lpstr>
      <vt:lpstr>Transformations</vt:lpstr>
      <vt:lpstr>RDD Operations - Actions</vt:lpstr>
      <vt:lpstr>Actions</vt:lpstr>
      <vt:lpstr>Actions</vt:lpstr>
      <vt:lpstr>Actions</vt:lpstr>
      <vt:lpstr>A Sample Spark Application</vt:lpstr>
      <vt:lpstr>RDD Lineage</vt:lpstr>
      <vt:lpstr>Lazy Application</vt:lpstr>
      <vt:lpstr>RDD fault tolerant (resilient)</vt:lpstr>
      <vt:lpstr>Apache Spark Architecture</vt:lpstr>
      <vt:lpstr>Apache Spark Architecture - Driver Program</vt:lpstr>
      <vt:lpstr>Apache Spark Architecture - Executors</vt:lpstr>
      <vt:lpstr>Spark Application - Life Cycle</vt:lpstr>
      <vt:lpstr>Terminologies</vt:lpstr>
      <vt:lpstr>Terminologies</vt:lpstr>
      <vt:lpstr>Databricks</vt:lpstr>
      <vt:lpstr>Table of Content</vt:lpstr>
      <vt:lpstr>Databricks</vt:lpstr>
      <vt:lpstr>Databricks History</vt:lpstr>
      <vt:lpstr>Databricks Community Edition</vt:lpstr>
      <vt:lpstr>Databricks - Sign Up</vt:lpstr>
      <vt:lpstr>Databricks - Sign Up</vt:lpstr>
      <vt:lpstr>Databricks - Sign Up</vt:lpstr>
      <vt:lpstr>Databricks - Sign Up</vt:lpstr>
      <vt:lpstr>Databricks - Sign Up</vt:lpstr>
      <vt:lpstr>Databricks - Sign Up</vt:lpstr>
      <vt:lpstr>Welcome to Databricks</vt:lpstr>
      <vt:lpstr>Working in Databricks</vt:lpstr>
      <vt:lpstr>Spin up a cluster</vt:lpstr>
      <vt:lpstr>Spin up a cluster</vt:lpstr>
      <vt:lpstr>Spin up a cluster</vt:lpstr>
      <vt:lpstr>Create Notebook</vt:lpstr>
      <vt:lpstr>Create Notebook</vt:lpstr>
      <vt:lpstr>Create Notebook</vt:lpstr>
      <vt:lpstr>Write your first program</vt:lpstr>
      <vt:lpstr>Loading file(s) to DBFS</vt:lpstr>
      <vt:lpstr>Loading file(s) to DBFS</vt:lpstr>
      <vt:lpstr>Loading file(s) to DBFS</vt:lpstr>
      <vt:lpstr>Working in Databricks</vt:lpstr>
      <vt:lpstr>What happens in the background?</vt:lpstr>
      <vt:lpstr>Class Exercise</vt:lpstr>
      <vt:lpstr>Spark DataFrames</vt:lpstr>
      <vt:lpstr>Table of Content</vt:lpstr>
      <vt:lpstr>Spark DataFrames</vt:lpstr>
      <vt:lpstr>Creating DataFrames</vt:lpstr>
      <vt:lpstr>Creating DataFrames from RDDs</vt:lpstr>
      <vt:lpstr>DataFrame Schema and Columns</vt:lpstr>
      <vt:lpstr>Creating DataFrames from Data Sources</vt:lpstr>
      <vt:lpstr>DataFrameReader</vt:lpstr>
      <vt:lpstr>Working with CSV files</vt:lpstr>
      <vt:lpstr>Working with CSV files</vt:lpstr>
      <vt:lpstr>Working with CSV files</vt:lpstr>
      <vt:lpstr>Defining Own Schema</vt:lpstr>
      <vt:lpstr>Defining Own Schema</vt:lpstr>
      <vt:lpstr>Defining Own Schema</vt:lpstr>
      <vt:lpstr>Selecting DataFrame Columns</vt:lpstr>
      <vt:lpstr>Renaming Columns</vt:lpstr>
      <vt:lpstr>Renaming Columns</vt:lpstr>
      <vt:lpstr>Changing Columns Data Type</vt:lpstr>
      <vt:lpstr>Adding Columns to a DataFrame</vt:lpstr>
      <vt:lpstr>Removing Columns from a DataFrame</vt:lpstr>
      <vt:lpstr>Arithmetic with DataFrames</vt:lpstr>
      <vt:lpstr>How to Filter a DataFrame</vt:lpstr>
      <vt:lpstr>Dropping Duplicate Rows</vt:lpstr>
      <vt:lpstr>Dropping Duplicate Rows</vt:lpstr>
      <vt:lpstr>Dropping Duplicate Rows</vt:lpstr>
      <vt:lpstr>selectExpr</vt:lpstr>
      <vt:lpstr>Handling null Values</vt:lpstr>
      <vt:lpstr>Handling null Values</vt:lpstr>
      <vt:lpstr>Replacing Values</vt:lpstr>
      <vt:lpstr>DataFrame Aggregations</vt:lpstr>
      <vt:lpstr>DataFrame Aggregations</vt:lpstr>
      <vt:lpstr>DataFrame Aggregations</vt:lpstr>
      <vt:lpstr>DataFrame Aggregations</vt:lpstr>
      <vt:lpstr>Ordering DataFrame Rows</vt:lpstr>
      <vt:lpstr>Cache and Persist</vt:lpstr>
      <vt:lpstr>Cache and Persist</vt:lpstr>
      <vt:lpstr>Cache and Persist</vt:lpstr>
      <vt:lpstr>Coalesce and Repartition</vt:lpstr>
      <vt:lpstr>Coalesce and Repartition</vt:lpstr>
      <vt:lpstr>DataFrameWriter</vt:lpstr>
      <vt:lpstr>DataFrameWriter</vt:lpstr>
      <vt:lpstr>Class Exercise</vt:lpstr>
      <vt:lpstr>Spark SQL</vt:lpstr>
      <vt:lpstr>Table of Content</vt:lpstr>
      <vt:lpstr>Spark SQL</vt:lpstr>
      <vt:lpstr>Create Table from a DataFrame</vt:lpstr>
      <vt:lpstr>Create Table from a DataFrame</vt:lpstr>
      <vt:lpstr>Querying the Table</vt:lpstr>
      <vt:lpstr>Aggregations</vt:lpstr>
      <vt:lpstr>Ordering the Records (Asc, Desc)</vt:lpstr>
      <vt:lpstr>Joining the Tables</vt:lpstr>
      <vt:lpstr>Joining the Tables</vt:lpstr>
      <vt:lpstr>Saving the Results in to DBFS</vt:lpstr>
      <vt:lpstr>Saving the Results in to DBFS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</dc:title>
  <dc:creator>S Vidya</dc:creator>
  <cp:lastModifiedBy>S Vidya</cp:lastModifiedBy>
  <cp:revision>57</cp:revision>
  <dcterms:created xsi:type="dcterms:W3CDTF">2024-09-14T08:08:12Z</dcterms:created>
  <dcterms:modified xsi:type="dcterms:W3CDTF">2025-05-16T19:05:21Z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2024-09-14T00:00:00Z</vt:filetime>
  </property>
  <property fmtid="{D5CDD505-2E9C-101B-9397-08002B2CF9AE}" pid="3" name="Creator">
    <vt:lpwstr>Google</vt:lpwstr>
  </property>
  <property fmtid="{D5CDD505-2E9C-101B-9397-08002B2CF9AE}" pid="4" name="LastSaved">
    <vt:filetime>2024-09-14T00:00:00Z</vt:filetime>
  </property>
  <property fmtid="{D5CDD505-2E9C-101B-9397-08002B2CF9AE}" pid="5" name="Producer">
    <vt:lpwstr>GPL Ghostscript 9.20</vt:lpwstr>
  </property>
</Properties>
</file>